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71" r:id="rId7"/>
    <p:sldId id="266" r:id="rId8"/>
    <p:sldId id="268" r:id="rId9"/>
    <p:sldId id="278" r:id="rId10"/>
    <p:sldId id="272" r:id="rId11"/>
    <p:sldId id="274" r:id="rId12"/>
    <p:sldId id="273" r:id="rId13"/>
    <p:sldId id="275" r:id="rId14"/>
    <p:sldId id="281" r:id="rId15"/>
    <p:sldId id="279" r:id="rId16"/>
    <p:sldId id="280" r:id="rId17"/>
    <p:sldId id="276" r:id="rId18"/>
    <p:sldId id="269" r:id="rId19"/>
    <p:sldId id="277" r:id="rId20"/>
    <p:sldId id="270" r:id="rId21"/>
  </p:sldIdLst>
  <p:sldSz cx="13004800" cy="9753600"/>
  <p:notesSz cx="6858000"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p:cViewPr varScale="1">
        <p:scale>
          <a:sx n="77" d="100"/>
          <a:sy n="77" d="100"/>
        </p:scale>
        <p:origin x="16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947738" y="744538"/>
            <a:ext cx="4962525" cy="3722687"/>
          </a:xfrm>
          <a:prstGeom prst="rect">
            <a:avLst/>
          </a:prstGeom>
        </p:spPr>
        <p:txBody>
          <a:bodyPr/>
          <a:lstStyle/>
          <a:p>
            <a:endParaRPr/>
          </a:p>
        </p:txBody>
      </p:sp>
      <p:sp>
        <p:nvSpPr>
          <p:cNvPr id="135" name="Shape 135"/>
          <p:cNvSpPr>
            <a:spLocks noGrp="1"/>
          </p:cNvSpPr>
          <p:nvPr>
            <p:ph type="body" sz="quarter" idx="1"/>
          </p:nvPr>
        </p:nvSpPr>
        <p:spPr>
          <a:xfrm>
            <a:off x="914400" y="4715153"/>
            <a:ext cx="5029200" cy="4466987"/>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6825235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6825235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https://vimeo.com/68252354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https://vimeo.com/68252354</a:t>
            </a:r>
          </a:p>
        </p:txBody>
      </p:sp>
    </p:spTree>
    <p:extLst>
      <p:ext uri="{BB962C8B-B14F-4D97-AF65-F5344CB8AC3E}">
        <p14:creationId xmlns:p14="http://schemas.microsoft.com/office/powerpoint/2010/main" val="357709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Shape 87"/>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88" name="Shape 88"/>
          <p:cNvSpPr>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89" name="Shape 89"/>
          <p:cNvSpPr>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Shape 97"/>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Shape 98"/>
          <p:cNvSpPr>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99" name="Shape 99"/>
          <p:cNvSpPr>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Shape 107"/>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Title Text</a:t>
            </a:r>
          </a:p>
        </p:txBody>
      </p:sp>
      <p:sp>
        <p:nvSpPr>
          <p:cNvPr id="127" name="Shape 127"/>
          <p:cNvSpPr>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Shape 61"/>
          <p:cNvSpPr>
            <a:spLocks noGrp="1"/>
          </p:cNvSpPr>
          <p:nvPr>
            <p:ph type="title"/>
          </p:nvPr>
        </p:nvSpPr>
        <p:spPr>
          <a:xfrm>
            <a:off x="1270000" y="2971800"/>
            <a:ext cx="10464800" cy="3810000"/>
          </a:xfrm>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70" name="Shape 70"/>
          <p:cNvSpPr>
            <a:spLocks noGrp="1"/>
          </p:cNvSpPr>
          <p:nvPr>
            <p:ph type="title"/>
          </p:nvPr>
        </p:nvSpPr>
        <p:spPr>
          <a:xfrm>
            <a:off x="1270000" y="7366000"/>
            <a:ext cx="10464800" cy="1701800"/>
          </a:xfrm>
          <a:prstGeom prst="rect">
            <a:avLst/>
          </a:prstGeom>
        </p:spPr>
        <p:txBody>
          <a:bodyPr/>
          <a:lstStyle/>
          <a:p>
            <a:r>
              <a:t>Title Text</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Shape 79"/>
          <p:cNvSpPr>
            <a:spLocks noGrp="1"/>
          </p:cNvSpPr>
          <p:nvPr>
            <p:ph type="title"/>
          </p:nvPr>
        </p:nvSpPr>
        <p:spPr>
          <a:xfrm>
            <a:off x="1270000" y="7366000"/>
            <a:ext cx="10464800" cy="1701800"/>
          </a:xfrm>
          <a:prstGeom prst="rect">
            <a:avLst/>
          </a:prstGeom>
        </p:spPr>
        <p:txBody>
          <a:bodyPr/>
          <a:lstStyle/>
          <a:p>
            <a:r>
              <a:t>Title Text</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hape 4"/>
          <p:cNvSpPr>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30.pn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notesSlide" Target="../notesSlides/notesSlide1.xml"/><Relationship Id="rId16" Type="http://schemas.openxmlformats.org/officeDocument/2006/relationships/image" Target="../media/image39.jpe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hyperlink" Target="https://vimeo.com/127502097" TargetMode="External"/><Relationship Id="rId15" Type="http://schemas.openxmlformats.org/officeDocument/2006/relationships/image" Target="../media/image38.pn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hyperlink" Target="https://vimeo.com/68252354" TargetMode="External"/><Relationship Id="rId9" Type="http://schemas.openxmlformats.org/officeDocument/2006/relationships/image" Target="../media/image32.png"/><Relationship Id="rId1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5.png"/><Relationship Id="rId7" Type="http://schemas.openxmlformats.org/officeDocument/2006/relationships/image" Target="../media/image31.jpe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hyperlink" Target="https://vimeo.com/127502097" TargetMode="External"/><Relationship Id="rId9" Type="http://schemas.openxmlformats.org/officeDocument/2006/relationships/image" Target="../media/image33.jpe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marlborough.eschools.co.uk/website/dress_code/465790"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marlborough.eschools.co.uk/website/dress_code/465790"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ctrTitle"/>
          </p:nvPr>
        </p:nvSpPr>
        <p:spPr>
          <a:xfrm>
            <a:off x="1270000" y="-307997"/>
            <a:ext cx="10464800" cy="3302001"/>
          </a:xfrm>
          <a:prstGeom prst="rect">
            <a:avLst/>
          </a:prstGeom>
        </p:spPr>
        <p:txBody>
          <a:bodyPr/>
          <a:lstStyle>
            <a:lvl1pPr>
              <a:defRPr>
                <a:solidFill>
                  <a:srgbClr val="945200"/>
                </a:solidFill>
                <a:latin typeface="Arial"/>
                <a:ea typeface="Arial"/>
                <a:cs typeface="Arial"/>
                <a:sym typeface="Arial"/>
              </a:defRPr>
            </a:lvl1pPr>
          </a:lstStyle>
          <a:p>
            <a:r>
              <a:t>Marlborough School</a:t>
            </a:r>
          </a:p>
        </p:txBody>
      </p:sp>
      <p:sp>
        <p:nvSpPr>
          <p:cNvPr id="138" name="Shape 138"/>
          <p:cNvSpPr>
            <a:spLocks noGrp="1"/>
          </p:cNvSpPr>
          <p:nvPr>
            <p:ph type="subTitle" sz="half" idx="1"/>
          </p:nvPr>
        </p:nvSpPr>
        <p:spPr>
          <a:xfrm>
            <a:off x="1270000" y="3030274"/>
            <a:ext cx="10464800" cy="2803873"/>
          </a:xfrm>
          <a:prstGeom prst="rect">
            <a:avLst/>
          </a:prstGeom>
        </p:spPr>
        <p:txBody>
          <a:bodyPr/>
          <a:lstStyle/>
          <a:p>
            <a:pPr>
              <a:defRPr>
                <a:solidFill>
                  <a:srgbClr val="011993"/>
                </a:solidFill>
              </a:defRPr>
            </a:pPr>
            <a:r>
              <a:rPr sz="4800" b="1" dirty="0"/>
              <a:t>Starting in Reception Class 20</a:t>
            </a:r>
            <a:r>
              <a:rPr lang="en-GB" sz="4800" b="1"/>
              <a:t>21</a:t>
            </a:r>
            <a:endParaRPr sz="4800" b="1" dirty="0"/>
          </a:p>
          <a:p>
            <a:pPr>
              <a:defRPr>
                <a:solidFill>
                  <a:srgbClr val="011993"/>
                </a:solidFill>
              </a:defRPr>
            </a:pPr>
            <a:endParaRPr sz="4800" b="1" dirty="0"/>
          </a:p>
          <a:p>
            <a:pPr>
              <a:defRPr>
                <a:solidFill>
                  <a:srgbClr val="011993"/>
                </a:solidFill>
              </a:defRPr>
            </a:pPr>
            <a:endParaRPr sz="4800" b="1" dirty="0"/>
          </a:p>
        </p:txBody>
      </p:sp>
      <p:pic>
        <p:nvPicPr>
          <p:cNvPr id="139" name="packet ships.png"/>
          <p:cNvPicPr>
            <a:picLocks noChangeAspect="1"/>
          </p:cNvPicPr>
          <p:nvPr/>
        </p:nvPicPr>
        <p:blipFill>
          <a:blip r:embed="rId2"/>
          <a:stretch>
            <a:fillRect/>
          </a:stretch>
        </p:blipFill>
        <p:spPr>
          <a:xfrm>
            <a:off x="1715754" y="680443"/>
            <a:ext cx="9573292" cy="1079501"/>
          </a:xfrm>
          <a:prstGeom prst="rect">
            <a:avLst/>
          </a:prstGeom>
          <a:ln w="12700">
            <a:miter lim="400000"/>
          </a:ln>
        </p:spPr>
      </p:pic>
      <p:grpSp>
        <p:nvGrpSpPr>
          <p:cNvPr id="142" name="Group 142"/>
          <p:cNvGrpSpPr/>
          <p:nvPr/>
        </p:nvGrpSpPr>
        <p:grpSpPr>
          <a:xfrm>
            <a:off x="2807979" y="3860801"/>
            <a:ext cx="7388842" cy="5681332"/>
            <a:chOff x="0" y="0"/>
            <a:chExt cx="7388840" cy="5681331"/>
          </a:xfrm>
        </p:grpSpPr>
        <p:pic>
          <p:nvPicPr>
            <p:cNvPr id="141" name="IMG_0173_2.jpg"/>
            <p:cNvPicPr>
              <a:picLocks noChangeAspect="1"/>
            </p:cNvPicPr>
            <p:nvPr/>
          </p:nvPicPr>
          <p:blipFill>
            <a:blip r:embed="rId3"/>
            <a:stretch>
              <a:fillRect/>
            </a:stretch>
          </p:blipFill>
          <p:spPr>
            <a:xfrm>
              <a:off x="127000" y="88900"/>
              <a:ext cx="7134841" cy="5351132"/>
            </a:xfrm>
            <a:prstGeom prst="rect">
              <a:avLst/>
            </a:prstGeom>
            <a:ln>
              <a:noFill/>
            </a:ln>
            <a:effectLst/>
          </p:spPr>
        </p:pic>
        <p:pic>
          <p:nvPicPr>
            <p:cNvPr id="140" name="Picture 139"/>
            <p:cNvPicPr>
              <a:picLocks/>
            </p:cNvPicPr>
            <p:nvPr/>
          </p:nvPicPr>
          <p:blipFill>
            <a:blip r:embed="rId4"/>
            <a:stretch>
              <a:fillRect/>
            </a:stretch>
          </p:blipFill>
          <p:spPr>
            <a:xfrm>
              <a:off x="0" y="0"/>
              <a:ext cx="7388841" cy="5681332"/>
            </a:xfrm>
            <a:prstGeom prst="rect">
              <a:avLst/>
            </a:prstGeom>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252" name="Shape 252"/>
          <p:cNvSpPr>
            <a:spLocks noGrp="1"/>
          </p:cNvSpPr>
          <p:nvPr>
            <p:ph type="body" sz="quarter" idx="1"/>
          </p:nvPr>
        </p:nvSpPr>
        <p:spPr>
          <a:xfrm>
            <a:off x="3303987" y="256026"/>
            <a:ext cx="10464800" cy="850900"/>
          </a:xfrm>
          <a:prstGeom prst="rect">
            <a:avLst/>
          </a:prstGeom>
        </p:spPr>
        <p:txBody>
          <a:bodyPr/>
          <a:lstStyle>
            <a:lvl1pPr marL="970642" indent="-653142">
              <a:defRPr sz="4800">
                <a:solidFill>
                  <a:srgbClr val="011993"/>
                </a:solidFill>
              </a:defRPr>
            </a:lvl1pPr>
          </a:lstStyle>
          <a:p>
            <a:pPr marL="317500" indent="0">
              <a:buNone/>
            </a:pPr>
            <a:r>
              <a:rPr dirty="0"/>
              <a:t>Starting at Marlborough…</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54" name="Shape 254"/>
          <p:cNvSpPr/>
          <p:nvPr/>
        </p:nvSpPr>
        <p:spPr>
          <a:xfrm>
            <a:off x="546100" y="1204273"/>
            <a:ext cx="12458700" cy="675056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011993"/>
                </a:solidFill>
              </a:defRPr>
            </a:pPr>
            <a:r>
              <a:rPr b="1" dirty="0"/>
              <a:t>Universal Free School Meals for Infants</a:t>
            </a:r>
            <a:endParaRPr lang="en-GB" b="1" dirty="0"/>
          </a:p>
          <a:p>
            <a:pPr algn="l">
              <a:defRPr sz="3600">
                <a:solidFill>
                  <a:srgbClr val="011993"/>
                </a:solidFill>
              </a:defRPr>
            </a:pPr>
            <a:r>
              <a:rPr lang="en-GB" dirty="0"/>
              <a:t>All of the children in Reception, Year 1 and Year 2 have delicious school lunches provided free of charge.</a:t>
            </a:r>
          </a:p>
          <a:p>
            <a:pPr algn="l">
              <a:defRPr sz="3600">
                <a:solidFill>
                  <a:srgbClr val="011993"/>
                </a:solidFill>
              </a:defRPr>
            </a:pPr>
            <a:r>
              <a:rPr lang="en-GB" dirty="0"/>
              <a:t>Children eat in the school hall at round tables, using knives and forks and with adults supervising them. </a:t>
            </a:r>
          </a:p>
          <a:p>
            <a:pPr algn="l">
              <a:defRPr sz="3600">
                <a:solidFill>
                  <a:srgbClr val="011993"/>
                </a:solidFill>
              </a:defRPr>
            </a:pPr>
            <a:r>
              <a:rPr lang="en-GB" dirty="0"/>
              <a:t>Our kitchen can cater for individual dietary needs, just talk to Mrs Pearce or Mrs Prason before your child starts school. </a:t>
            </a:r>
          </a:p>
          <a:p>
            <a:pPr algn="l">
              <a:defRPr sz="3600">
                <a:solidFill>
                  <a:srgbClr val="011993"/>
                </a:solidFill>
              </a:defRPr>
            </a:pPr>
            <a:r>
              <a:rPr lang="en-GB" dirty="0"/>
              <a:t>We require lunches to be pre ordered online via Parent Pay, the office will send home your log in details during the first week of school. </a:t>
            </a:r>
          </a:p>
          <a:p>
            <a:pPr algn="l">
              <a:defRPr sz="3600">
                <a:solidFill>
                  <a:srgbClr val="011993"/>
                </a:solidFill>
              </a:defRPr>
            </a:pPr>
            <a:endParaRPr lang="en-GB" dirty="0"/>
          </a:p>
          <a:p>
            <a:pPr algn="l">
              <a:defRPr sz="3600">
                <a:solidFill>
                  <a:srgbClr val="011993"/>
                </a:solidFill>
              </a:defRPr>
            </a:pPr>
            <a:endParaRPr dirty="0"/>
          </a:p>
        </p:txBody>
      </p:sp>
      <p:pic>
        <p:nvPicPr>
          <p:cNvPr id="5" name="Picture 4">
            <a:extLst>
              <a:ext uri="{FF2B5EF4-FFF2-40B4-BE49-F238E27FC236}">
                <a16:creationId xmlns:a16="http://schemas.microsoft.com/office/drawing/2014/main" id="{11A651F5-50CB-4BAF-B6C9-2D1214D40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776105"/>
            <a:ext cx="3086099" cy="2965548"/>
          </a:xfrm>
          <a:prstGeom prst="rect">
            <a:avLst/>
          </a:prstGeom>
        </p:spPr>
      </p:pic>
      <p:pic>
        <p:nvPicPr>
          <p:cNvPr id="7" name="Picture 6">
            <a:extLst>
              <a:ext uri="{FF2B5EF4-FFF2-40B4-BE49-F238E27FC236}">
                <a16:creationId xmlns:a16="http://schemas.microsoft.com/office/drawing/2014/main" id="{C8B74FBD-EE1B-4893-A5AA-B7D2CF426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701" y="6762474"/>
            <a:ext cx="3086099" cy="2979180"/>
          </a:xfrm>
          <a:prstGeom prst="rect">
            <a:avLst/>
          </a:prstGeom>
        </p:spPr>
      </p:pic>
      <p:pic>
        <p:nvPicPr>
          <p:cNvPr id="9" name="Picture 8">
            <a:extLst>
              <a:ext uri="{FF2B5EF4-FFF2-40B4-BE49-F238E27FC236}">
                <a16:creationId xmlns:a16="http://schemas.microsoft.com/office/drawing/2014/main" id="{3CF00380-9952-45C8-AEB9-452344446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642" y="6776105"/>
            <a:ext cx="2988205" cy="2977495"/>
          </a:xfrm>
          <a:prstGeom prst="rect">
            <a:avLst/>
          </a:prstGeom>
        </p:spPr>
      </p:pic>
    </p:spTree>
    <p:extLst>
      <p:ext uri="{BB962C8B-B14F-4D97-AF65-F5344CB8AC3E}">
        <p14:creationId xmlns:p14="http://schemas.microsoft.com/office/powerpoint/2010/main" val="84266635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pic>
        <p:nvPicPr>
          <p:cNvPr id="3" name="Picture 2">
            <a:extLst>
              <a:ext uri="{FF2B5EF4-FFF2-40B4-BE49-F238E27FC236}">
                <a16:creationId xmlns:a16="http://schemas.microsoft.com/office/drawing/2014/main" id="{0D785A46-B1BF-4326-AADF-3B409B589E70}"/>
              </a:ext>
            </a:extLst>
          </p:cNvPr>
          <p:cNvPicPr>
            <a:picLocks noChangeAspect="1"/>
          </p:cNvPicPr>
          <p:nvPr/>
        </p:nvPicPr>
        <p:blipFill rotWithShape="1">
          <a:blip r:embed="rId3"/>
          <a:srcRect l="22057" t="18467" r="22946" b="14673"/>
          <a:stretch/>
        </p:blipFill>
        <p:spPr>
          <a:xfrm>
            <a:off x="217887" y="995520"/>
            <a:ext cx="12210200" cy="8040341"/>
          </a:xfrm>
          <a:prstGeom prst="rect">
            <a:avLst/>
          </a:prstGeom>
        </p:spPr>
      </p:pic>
      <p:sp>
        <p:nvSpPr>
          <p:cNvPr id="2" name="TextBox 1">
            <a:extLst>
              <a:ext uri="{FF2B5EF4-FFF2-40B4-BE49-F238E27FC236}">
                <a16:creationId xmlns:a16="http://schemas.microsoft.com/office/drawing/2014/main" id="{8274D0EA-E328-4461-A391-B9AB9B393A17}"/>
              </a:ext>
            </a:extLst>
          </p:cNvPr>
          <p:cNvSpPr txBox="1"/>
          <p:nvPr/>
        </p:nvSpPr>
        <p:spPr>
          <a:xfrm>
            <a:off x="540011" y="717738"/>
            <a:ext cx="5962389"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4200" b="1" i="0" u="none" strike="noStrike" cap="none" spc="0" normalizeH="0" baseline="0" dirty="0">
                <a:ln>
                  <a:noFill/>
                </a:ln>
                <a:solidFill>
                  <a:schemeClr val="accent1">
                    <a:lumMod val="75000"/>
                  </a:schemeClr>
                </a:solidFill>
                <a:effectLst/>
                <a:uFillTx/>
                <a:latin typeface="+mn-lt"/>
                <a:ea typeface="+mn-ea"/>
                <a:cs typeface="+mn-cs"/>
                <a:sym typeface="Gill Sans"/>
              </a:rPr>
              <a:t>Example Menu</a:t>
            </a:r>
          </a:p>
        </p:txBody>
      </p:sp>
    </p:spTree>
    <p:extLst>
      <p:ext uri="{BB962C8B-B14F-4D97-AF65-F5344CB8AC3E}">
        <p14:creationId xmlns:p14="http://schemas.microsoft.com/office/powerpoint/2010/main" val="357317762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252" name="Shape 252"/>
          <p:cNvSpPr>
            <a:spLocks noGrp="1"/>
          </p:cNvSpPr>
          <p:nvPr>
            <p:ph type="body" sz="quarter" idx="1"/>
          </p:nvPr>
        </p:nvSpPr>
        <p:spPr>
          <a:xfrm>
            <a:off x="1270000" y="825500"/>
            <a:ext cx="10464800" cy="850900"/>
          </a:xfrm>
          <a:prstGeom prst="rect">
            <a:avLst/>
          </a:prstGeom>
        </p:spPr>
        <p:txBody>
          <a:bodyPr/>
          <a:lstStyle>
            <a:lvl1pPr marL="970642" indent="-653142">
              <a:defRPr sz="4800">
                <a:solidFill>
                  <a:srgbClr val="011993"/>
                </a:solidFill>
              </a:defRPr>
            </a:lvl1pPr>
          </a:lstStyle>
          <a:p>
            <a:pPr marL="317500" indent="0">
              <a:buNone/>
            </a:pPr>
            <a:r>
              <a:rPr dirty="0"/>
              <a:t>Starting at Marlborough…</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54" name="Shape 254"/>
          <p:cNvSpPr/>
          <p:nvPr/>
        </p:nvSpPr>
        <p:spPr>
          <a:xfrm>
            <a:off x="383261" y="2066047"/>
            <a:ext cx="12458700" cy="730456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011993"/>
                </a:solidFill>
              </a:defRPr>
            </a:pPr>
            <a:r>
              <a:rPr b="1" dirty="0"/>
              <a:t>Practical Personal Skills </a:t>
            </a:r>
            <a:endParaRPr lang="en-GB" b="1" dirty="0"/>
          </a:p>
          <a:p>
            <a:pPr algn="l">
              <a:defRPr sz="3600">
                <a:solidFill>
                  <a:srgbClr val="011993"/>
                </a:solidFill>
              </a:defRPr>
            </a:pPr>
            <a:r>
              <a:rPr lang="en-GB" dirty="0"/>
              <a:t>It is really important that your children becomes independent with many aspects of school life. In order to support them with this it would be helpful if children were able to use a knife and fork, get themselves dressed and undressed for PE and be independent when going to the toilet. </a:t>
            </a:r>
          </a:p>
          <a:p>
            <a:pPr algn="l">
              <a:defRPr sz="3600">
                <a:solidFill>
                  <a:srgbClr val="011993"/>
                </a:solidFill>
              </a:defRPr>
            </a:pPr>
            <a:r>
              <a:rPr lang="en-GB" dirty="0"/>
              <a:t>If you have any worries about this aspect of starting school please talk to Mrs Pearce or Mrs Prason. </a:t>
            </a:r>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p:txBody>
      </p:sp>
      <p:grpSp>
        <p:nvGrpSpPr>
          <p:cNvPr id="257" name="Group 257"/>
          <p:cNvGrpSpPr/>
          <p:nvPr/>
        </p:nvGrpSpPr>
        <p:grpSpPr>
          <a:xfrm>
            <a:off x="7686639" y="6132680"/>
            <a:ext cx="3213915" cy="3627578"/>
            <a:chOff x="0" y="0"/>
            <a:chExt cx="3213913" cy="3627577"/>
          </a:xfrm>
        </p:grpSpPr>
        <p:pic>
          <p:nvPicPr>
            <p:cNvPr id="256" name="IMG_2589.jpg"/>
            <p:cNvPicPr>
              <a:picLocks noChangeAspect="1"/>
            </p:cNvPicPr>
            <p:nvPr/>
          </p:nvPicPr>
          <p:blipFill>
            <a:blip r:embed="rId3"/>
            <a:stretch>
              <a:fillRect/>
            </a:stretch>
          </p:blipFill>
          <p:spPr>
            <a:xfrm>
              <a:off x="127000" y="88900"/>
              <a:ext cx="2959914" cy="3297378"/>
            </a:xfrm>
            <a:prstGeom prst="rect">
              <a:avLst/>
            </a:prstGeom>
            <a:ln>
              <a:noFill/>
            </a:ln>
            <a:effectLst/>
          </p:spPr>
        </p:pic>
        <p:pic>
          <p:nvPicPr>
            <p:cNvPr id="255" name="Picture 254"/>
            <p:cNvPicPr>
              <a:picLocks/>
            </p:cNvPicPr>
            <p:nvPr/>
          </p:nvPicPr>
          <p:blipFill>
            <a:blip r:embed="rId4"/>
            <a:stretch>
              <a:fillRect/>
            </a:stretch>
          </p:blipFill>
          <p:spPr>
            <a:xfrm>
              <a:off x="0" y="0"/>
              <a:ext cx="3213914" cy="3627578"/>
            </a:xfrm>
            <a:prstGeom prst="rect">
              <a:avLst/>
            </a:prstGeom>
            <a:effectLst/>
          </p:spPr>
        </p:pic>
      </p:grpSp>
    </p:spTree>
    <p:extLst>
      <p:ext uri="{BB962C8B-B14F-4D97-AF65-F5344CB8AC3E}">
        <p14:creationId xmlns:p14="http://schemas.microsoft.com/office/powerpoint/2010/main" val="2412596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54" name="Shape 254"/>
          <p:cNvSpPr/>
          <p:nvPr/>
        </p:nvSpPr>
        <p:spPr>
          <a:xfrm>
            <a:off x="694801" y="-30153"/>
            <a:ext cx="11818700" cy="952055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3600">
                <a:solidFill>
                  <a:srgbClr val="011993"/>
                </a:solidFill>
              </a:defRPr>
            </a:pPr>
            <a:endParaRPr lang="en-GB" b="1" dirty="0"/>
          </a:p>
          <a:p>
            <a:pPr algn="l">
              <a:defRPr sz="3600">
                <a:solidFill>
                  <a:srgbClr val="011993"/>
                </a:solidFill>
              </a:defRPr>
            </a:pPr>
            <a:endParaRPr lang="en-GB" b="1" dirty="0"/>
          </a:p>
          <a:p>
            <a:pPr algn="l">
              <a:defRPr sz="3600">
                <a:solidFill>
                  <a:srgbClr val="011993"/>
                </a:solidFill>
              </a:defRPr>
            </a:pPr>
            <a:r>
              <a:rPr lang="en-GB" b="1" dirty="0"/>
              <a:t>Timings</a:t>
            </a:r>
          </a:p>
          <a:p>
            <a:pPr algn="l">
              <a:defRPr sz="3600">
                <a:solidFill>
                  <a:srgbClr val="011993"/>
                </a:solidFill>
              </a:defRPr>
            </a:pPr>
            <a:r>
              <a:rPr lang="en-GB" dirty="0"/>
              <a:t>Aspects of school life are different due to Covid-19 and there are many precautions we have put into place. What these precautions look like come September all depends on the latest government guidance. </a:t>
            </a:r>
          </a:p>
          <a:p>
            <a:pPr algn="l">
              <a:defRPr sz="3600">
                <a:solidFill>
                  <a:srgbClr val="011993"/>
                </a:solidFill>
              </a:defRPr>
            </a:pPr>
            <a:endParaRPr lang="en-GB" dirty="0"/>
          </a:p>
          <a:p>
            <a:pPr algn="l">
              <a:defRPr sz="3600">
                <a:solidFill>
                  <a:srgbClr val="011993"/>
                </a:solidFill>
              </a:defRPr>
            </a:pPr>
            <a:r>
              <a:rPr lang="en-GB" dirty="0"/>
              <a:t>At present the classroom door will be open from 8.30 until 8.45; we will give you more information on dropping your children off nearer the time as we receive the safety updates.</a:t>
            </a:r>
          </a:p>
          <a:p>
            <a:pPr algn="l">
              <a:defRPr sz="3600">
                <a:solidFill>
                  <a:srgbClr val="011993"/>
                </a:solidFill>
              </a:defRPr>
            </a:pPr>
            <a:r>
              <a:rPr lang="en-GB" dirty="0"/>
              <a:t>Lunch for the reception children will be at 11:30am. </a:t>
            </a:r>
          </a:p>
          <a:p>
            <a:pPr algn="l">
              <a:defRPr sz="3600">
                <a:solidFill>
                  <a:srgbClr val="011993"/>
                </a:solidFill>
              </a:defRPr>
            </a:pPr>
            <a:r>
              <a:rPr lang="en-GB" dirty="0"/>
              <a:t>The school day ends at 3.20pm. On Fridays school finishes at 1:50pm.</a:t>
            </a:r>
          </a:p>
          <a:p>
            <a:pPr algn="l">
              <a:defRPr sz="3600">
                <a:solidFill>
                  <a:srgbClr val="011993"/>
                </a:solidFill>
              </a:defRPr>
            </a:pPr>
            <a:endParaRPr lang="en-GB" dirty="0"/>
          </a:p>
          <a:p>
            <a:pPr algn="l">
              <a:defRPr sz="3600">
                <a:solidFill>
                  <a:srgbClr val="011993"/>
                </a:solidFill>
              </a:defRPr>
            </a:pPr>
            <a:r>
              <a:rPr lang="en-GB" dirty="0"/>
              <a:t>Parents wait at a distance from the classroom door for their child to come out.</a:t>
            </a:r>
            <a:endParaRPr dirty="0"/>
          </a:p>
        </p:txBody>
      </p:sp>
    </p:spTree>
    <p:extLst>
      <p:ext uri="{BB962C8B-B14F-4D97-AF65-F5344CB8AC3E}">
        <p14:creationId xmlns:p14="http://schemas.microsoft.com/office/powerpoint/2010/main" val="46490357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54" name="Shape 254"/>
          <p:cNvSpPr/>
          <p:nvPr/>
        </p:nvSpPr>
        <p:spPr>
          <a:xfrm>
            <a:off x="694801" y="-153262"/>
            <a:ext cx="11818700" cy="976677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3600">
                <a:solidFill>
                  <a:srgbClr val="011993"/>
                </a:solidFill>
              </a:defRPr>
            </a:pPr>
            <a:endParaRPr lang="en-GB" b="1" dirty="0"/>
          </a:p>
          <a:p>
            <a:pPr algn="l">
              <a:defRPr sz="3600">
                <a:solidFill>
                  <a:srgbClr val="011993"/>
                </a:solidFill>
              </a:defRPr>
            </a:pPr>
            <a:endParaRPr lang="en-GB" b="1" dirty="0"/>
          </a:p>
          <a:p>
            <a:pPr algn="l">
              <a:defRPr sz="3600">
                <a:solidFill>
                  <a:srgbClr val="011993"/>
                </a:solidFill>
              </a:defRPr>
            </a:pPr>
            <a:r>
              <a:rPr lang="en-GB" b="1" dirty="0"/>
              <a:t>Pupil Premium Funding</a:t>
            </a:r>
          </a:p>
          <a:p>
            <a:pPr algn="l">
              <a:defRPr sz="3600">
                <a:solidFill>
                  <a:srgbClr val="011993"/>
                </a:solidFill>
              </a:defRPr>
            </a:pPr>
            <a:endParaRPr lang="en-GB" b="1" dirty="0"/>
          </a:p>
          <a:p>
            <a:r>
              <a:rPr lang="en-GB" sz="2800" dirty="0"/>
              <a:t>A child’s family circumstances are taken into account when determining whether or not they qualify for free school meals. To be eligible, they must be receiving one or more of the following benefits:</a:t>
            </a:r>
          </a:p>
          <a:p>
            <a:pPr marL="342900" indent="-342900" algn="l">
              <a:buFont typeface="Arial" panose="020B0604020202020204" pitchFamily="34" charset="0"/>
              <a:buChar char="•"/>
            </a:pPr>
            <a:r>
              <a:rPr lang="en-GB" sz="2800" dirty="0"/>
              <a:t>Income support</a:t>
            </a:r>
          </a:p>
          <a:p>
            <a:pPr marL="342900" indent="-342900" algn="l">
              <a:buFont typeface="Arial" panose="020B0604020202020204" pitchFamily="34" charset="0"/>
              <a:buChar char="•"/>
            </a:pPr>
            <a:r>
              <a:rPr lang="en-GB" sz="2800" dirty="0"/>
              <a:t>Income-based Jobseeker’s Allowance</a:t>
            </a:r>
          </a:p>
          <a:p>
            <a:pPr marL="342900" indent="-342900" algn="l">
              <a:buFont typeface="Arial" panose="020B0604020202020204" pitchFamily="34" charset="0"/>
              <a:buChar char="•"/>
            </a:pPr>
            <a:r>
              <a:rPr lang="en-GB" sz="2800" dirty="0"/>
              <a:t>Income-based Employment and Support Allowance</a:t>
            </a:r>
          </a:p>
          <a:p>
            <a:pPr marL="342900" indent="-342900" algn="l">
              <a:buFont typeface="Arial" panose="020B0604020202020204" pitchFamily="34" charset="0"/>
              <a:buChar char="•"/>
            </a:pPr>
            <a:r>
              <a:rPr lang="en-GB" sz="2800" dirty="0"/>
              <a:t>Support as a result of the Immigration and Asylum Act 1999</a:t>
            </a:r>
          </a:p>
          <a:p>
            <a:pPr marL="342900" indent="-342900" algn="l">
              <a:buFont typeface="Arial" panose="020B0604020202020204" pitchFamily="34" charset="0"/>
              <a:buChar char="•"/>
            </a:pPr>
            <a:r>
              <a:rPr lang="en-GB" sz="2800" dirty="0"/>
              <a:t>Pension Credit</a:t>
            </a:r>
          </a:p>
          <a:p>
            <a:pPr marL="342900" indent="-342900" algn="l">
              <a:buFont typeface="Arial" panose="020B0604020202020204" pitchFamily="34" charset="0"/>
              <a:buChar char="•"/>
            </a:pPr>
            <a:r>
              <a:rPr lang="en-GB" sz="2800" dirty="0"/>
              <a:t>Child Tax Credit</a:t>
            </a:r>
          </a:p>
          <a:p>
            <a:pPr marL="342900" indent="-342900" algn="l">
              <a:buFont typeface="Arial" panose="020B0604020202020204" pitchFamily="34" charset="0"/>
              <a:buChar char="•"/>
            </a:pPr>
            <a:r>
              <a:rPr lang="en-GB" sz="2800" dirty="0"/>
              <a:t>Working Tax Credit</a:t>
            </a:r>
          </a:p>
          <a:p>
            <a:pPr marL="342900" indent="-342900" algn="l">
              <a:buFont typeface="Arial" panose="020B0604020202020204" pitchFamily="34" charset="0"/>
              <a:buChar char="•"/>
            </a:pPr>
            <a:r>
              <a:rPr lang="en-GB" sz="2800" dirty="0"/>
              <a:t>Universal Credit (if a household is earning less than £7,400 per year)</a:t>
            </a:r>
          </a:p>
          <a:p>
            <a:endParaRPr lang="en-GB" sz="2800" dirty="0"/>
          </a:p>
          <a:p>
            <a:r>
              <a:rPr lang="en-GB" sz="2800" dirty="0"/>
              <a:t>It’s also worth noting that if a child receives these benefits directly, rather than a parent or guardian, they are also entitled to free school meals. This can be the case if the child is in care or some form of guardianship programme.</a:t>
            </a:r>
          </a:p>
          <a:p>
            <a:pPr algn="l">
              <a:defRPr sz="3600">
                <a:solidFill>
                  <a:srgbClr val="011993"/>
                </a:solidFill>
              </a:defRPr>
            </a:pPr>
            <a:endParaRPr lang="en-GB" sz="2800" b="1" dirty="0"/>
          </a:p>
          <a:p>
            <a:pPr algn="l">
              <a:defRPr sz="3600">
                <a:solidFill>
                  <a:srgbClr val="011993"/>
                </a:solidFill>
              </a:defRPr>
            </a:pPr>
            <a:endParaRPr lang="en-GB" b="1" dirty="0"/>
          </a:p>
        </p:txBody>
      </p:sp>
    </p:spTree>
    <p:extLst>
      <p:ext uri="{BB962C8B-B14F-4D97-AF65-F5344CB8AC3E}">
        <p14:creationId xmlns:p14="http://schemas.microsoft.com/office/powerpoint/2010/main" val="247604283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3F1840-DEAC-48BF-B50C-6D9D1FC923EB}"/>
              </a:ext>
            </a:extLst>
          </p:cNvPr>
          <p:cNvSpPr>
            <a:spLocks noGrp="1"/>
          </p:cNvSpPr>
          <p:nvPr>
            <p:ph type="body" idx="1"/>
          </p:nvPr>
        </p:nvSpPr>
        <p:spPr>
          <a:xfrm>
            <a:off x="1270000" y="7465511"/>
            <a:ext cx="10464800" cy="1646651"/>
          </a:xfrm>
        </p:spPr>
        <p:txBody>
          <a:bodyPr/>
          <a:lstStyle/>
          <a:p>
            <a:pPr marL="317500" indent="0">
              <a:buNone/>
            </a:pPr>
            <a:r>
              <a:rPr lang="en-GB" sz="2400" dirty="0"/>
              <a:t>Friday 25th June, 2.30pm-3.30pm - Freeling and Pelham. </a:t>
            </a:r>
          </a:p>
          <a:p>
            <a:pPr marL="317500" indent="0">
              <a:buNone/>
            </a:pPr>
            <a:r>
              <a:rPr lang="en-GB" sz="2400" dirty="0"/>
              <a:t>Friday 2nd July, 2.30pm-3.30pm - Fox and Chichester.</a:t>
            </a:r>
          </a:p>
          <a:p>
            <a:pPr marL="317500" indent="0">
              <a:buNone/>
            </a:pPr>
            <a:r>
              <a:rPr lang="en-GB" sz="2400" dirty="0"/>
              <a:t> Friday 9th July, 2.30pm-3.30pm - Swiftsure and Walsingham. </a:t>
            </a:r>
            <a:endParaRPr lang="en-GB" sz="6600" dirty="0"/>
          </a:p>
        </p:txBody>
      </p:sp>
      <p:sp>
        <p:nvSpPr>
          <p:cNvPr id="6" name="Shape 254">
            <a:extLst>
              <a:ext uri="{FF2B5EF4-FFF2-40B4-BE49-F238E27FC236}">
                <a16:creationId xmlns:a16="http://schemas.microsoft.com/office/drawing/2014/main" id="{AA8BDA28-047C-45D4-97D5-5094AA0056A9}"/>
              </a:ext>
            </a:extLst>
          </p:cNvPr>
          <p:cNvSpPr>
            <a:spLocks noGrp="1"/>
          </p:cNvSpPr>
          <p:nvPr>
            <p:ph type="title"/>
          </p:nvPr>
        </p:nvSpPr>
        <p:spPr>
          <a:xfrm>
            <a:off x="1270000" y="867906"/>
            <a:ext cx="10464800"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3600">
                <a:solidFill>
                  <a:srgbClr val="011993"/>
                </a:solidFill>
              </a:defRPr>
            </a:pPr>
            <a:r>
              <a:rPr lang="en-GB" b="1" dirty="0"/>
              <a:t>Transition Sessions</a:t>
            </a:r>
          </a:p>
          <a:p>
            <a:pPr algn="l">
              <a:defRPr sz="3600">
                <a:solidFill>
                  <a:srgbClr val="011993"/>
                </a:solidFill>
              </a:defRPr>
            </a:pPr>
            <a:endParaRPr lang="en-GB" dirty="0"/>
          </a:p>
        </p:txBody>
      </p:sp>
      <p:sp>
        <p:nvSpPr>
          <p:cNvPr id="7" name="TextBox 6">
            <a:extLst>
              <a:ext uri="{FF2B5EF4-FFF2-40B4-BE49-F238E27FC236}">
                <a16:creationId xmlns:a16="http://schemas.microsoft.com/office/drawing/2014/main" id="{C626A180-60EC-40C6-90AA-AC9C287163FD}"/>
              </a:ext>
            </a:extLst>
          </p:cNvPr>
          <p:cNvSpPr txBox="1"/>
          <p:nvPr/>
        </p:nvSpPr>
        <p:spPr>
          <a:xfrm>
            <a:off x="887260" y="1473200"/>
            <a:ext cx="10847540" cy="5519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17500" algn="l"/>
            <a:r>
              <a:rPr lang="en-GB" sz="3200" dirty="0"/>
              <a:t>We will be holding a transition session this term for each child to enable them to come into school, explore their new classroom and get to know the new adults. The children will be in small groups, and you are welcome to stay or once your child is settled and happy you can leave them.  </a:t>
            </a:r>
          </a:p>
          <a:p>
            <a:pPr marL="317500" algn="l"/>
            <a:endParaRPr lang="en-GB" sz="3200" dirty="0"/>
          </a:p>
          <a:p>
            <a:pPr marL="317500" algn="l"/>
            <a:r>
              <a:rPr lang="en-GB" sz="3200" dirty="0"/>
              <a:t>Due to the delay in easing COVID restrictions adults will be able to stay in the outdoor woodland area but will unfortunately not be allowed in the classroom as we had hoped. </a:t>
            </a:r>
          </a:p>
          <a:p>
            <a:pPr marL="317500" algn="l"/>
            <a:endParaRPr lang="en-GB" sz="3200" dirty="0"/>
          </a:p>
        </p:txBody>
      </p:sp>
    </p:spTree>
    <p:extLst>
      <p:ext uri="{BB962C8B-B14F-4D97-AF65-F5344CB8AC3E}">
        <p14:creationId xmlns:p14="http://schemas.microsoft.com/office/powerpoint/2010/main" val="129204179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3F1840-DEAC-48BF-B50C-6D9D1FC923EB}"/>
              </a:ext>
            </a:extLst>
          </p:cNvPr>
          <p:cNvSpPr>
            <a:spLocks noGrp="1"/>
          </p:cNvSpPr>
          <p:nvPr>
            <p:ph type="body" idx="1"/>
          </p:nvPr>
        </p:nvSpPr>
        <p:spPr>
          <a:xfrm>
            <a:off x="1078630" y="1703539"/>
            <a:ext cx="10464800" cy="1646651"/>
          </a:xfrm>
        </p:spPr>
        <p:txBody>
          <a:bodyPr/>
          <a:lstStyle/>
          <a:p>
            <a:pPr marL="317500" indent="0">
              <a:buNone/>
            </a:pPr>
            <a:endParaRPr lang="en-GB" sz="3200" dirty="0"/>
          </a:p>
          <a:p>
            <a:pPr marL="317500" indent="0">
              <a:buNone/>
            </a:pPr>
            <a:endParaRPr lang="en-GB" sz="3200" dirty="0"/>
          </a:p>
          <a:p>
            <a:pPr marL="317500" indent="0">
              <a:buNone/>
            </a:pPr>
            <a:endParaRPr lang="en-GB" sz="3200" dirty="0"/>
          </a:p>
          <a:p>
            <a:pPr marL="317500" indent="0">
              <a:buNone/>
            </a:pPr>
            <a:endParaRPr lang="en-GB" sz="3200" dirty="0"/>
          </a:p>
          <a:p>
            <a:pPr marL="317500" indent="0">
              <a:buNone/>
            </a:pPr>
            <a:endParaRPr lang="en-GB" sz="3200" dirty="0"/>
          </a:p>
          <a:p>
            <a:pPr marL="317500" indent="0">
              <a:buNone/>
            </a:pPr>
            <a:endParaRPr lang="en-GB" sz="3200" dirty="0"/>
          </a:p>
          <a:p>
            <a:pPr marL="317500" indent="0">
              <a:buNone/>
            </a:pPr>
            <a:r>
              <a:rPr lang="en-GB" sz="3200" dirty="0"/>
              <a:t>Lisa Pearce will be making phone calls to parents before the end of the summer term.</a:t>
            </a:r>
          </a:p>
          <a:p>
            <a:pPr marL="317500" indent="0">
              <a:buNone/>
            </a:pPr>
            <a:r>
              <a:rPr lang="en-GB" sz="3200" dirty="0"/>
              <a:t>These are replacing home visits due to Covid restrictions.</a:t>
            </a:r>
          </a:p>
          <a:p>
            <a:pPr marL="317500" indent="0">
              <a:buNone/>
            </a:pPr>
            <a:r>
              <a:rPr lang="en-GB" sz="3200" dirty="0"/>
              <a:t>Lisa will be offering these on:</a:t>
            </a:r>
          </a:p>
          <a:p>
            <a:pPr marL="317500" indent="0">
              <a:buNone/>
            </a:pPr>
            <a:r>
              <a:rPr lang="en-GB" sz="3200" b="1" dirty="0"/>
              <a:t>Thursday 8</a:t>
            </a:r>
            <a:r>
              <a:rPr lang="en-GB" sz="3200" b="1" baseline="30000" dirty="0"/>
              <a:t>th</a:t>
            </a:r>
            <a:r>
              <a:rPr lang="en-GB" sz="3200" b="1" dirty="0"/>
              <a:t> July</a:t>
            </a:r>
            <a:r>
              <a:rPr lang="en-GB" sz="3200" dirty="0"/>
              <a:t> - all day </a:t>
            </a:r>
          </a:p>
          <a:p>
            <a:pPr marL="317500" indent="0">
              <a:buNone/>
            </a:pPr>
            <a:r>
              <a:rPr lang="en-GB" sz="3200" b="1" dirty="0"/>
              <a:t>Friday 9</a:t>
            </a:r>
            <a:r>
              <a:rPr lang="en-GB" sz="3200" b="1" baseline="30000" dirty="0"/>
              <a:t>th</a:t>
            </a:r>
            <a:r>
              <a:rPr lang="en-GB" sz="3200" b="1" dirty="0"/>
              <a:t> July </a:t>
            </a:r>
            <a:r>
              <a:rPr lang="en-GB" sz="3200" dirty="0"/>
              <a:t>– am</a:t>
            </a:r>
          </a:p>
          <a:p>
            <a:pPr marL="317500" indent="0">
              <a:buNone/>
            </a:pPr>
            <a:r>
              <a:rPr lang="en-GB" sz="3200" b="1" dirty="0"/>
              <a:t>Friday 16</a:t>
            </a:r>
            <a:r>
              <a:rPr lang="en-GB" sz="3200" b="1" baseline="30000" dirty="0"/>
              <a:t>th</a:t>
            </a:r>
            <a:r>
              <a:rPr lang="en-GB" sz="3200" b="1" dirty="0"/>
              <a:t> July </a:t>
            </a:r>
            <a:r>
              <a:rPr lang="en-GB" sz="3200" dirty="0"/>
              <a:t>– am</a:t>
            </a:r>
          </a:p>
          <a:p>
            <a:pPr marL="317500" indent="0">
              <a:buNone/>
            </a:pPr>
            <a:r>
              <a:rPr lang="en-GB" sz="3200" dirty="0"/>
              <a:t>An email will follow allowing you to book a slot for the sessions. </a:t>
            </a:r>
          </a:p>
        </p:txBody>
      </p:sp>
      <p:sp>
        <p:nvSpPr>
          <p:cNvPr id="6" name="Shape 254">
            <a:extLst>
              <a:ext uri="{FF2B5EF4-FFF2-40B4-BE49-F238E27FC236}">
                <a16:creationId xmlns:a16="http://schemas.microsoft.com/office/drawing/2014/main" id="{AA8BDA28-047C-45D4-97D5-5094AA0056A9}"/>
              </a:ext>
            </a:extLst>
          </p:cNvPr>
          <p:cNvSpPr>
            <a:spLocks noGrp="1"/>
          </p:cNvSpPr>
          <p:nvPr>
            <p:ph type="title"/>
          </p:nvPr>
        </p:nvSpPr>
        <p:spPr>
          <a:xfrm>
            <a:off x="1270000" y="867906"/>
            <a:ext cx="10464800" cy="121058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3600">
                <a:solidFill>
                  <a:srgbClr val="011993"/>
                </a:solidFill>
              </a:defRPr>
            </a:pPr>
            <a:r>
              <a:rPr lang="en-GB" b="1" dirty="0"/>
              <a:t>Transition Phone Calls</a:t>
            </a:r>
          </a:p>
          <a:p>
            <a:pPr algn="l">
              <a:defRPr sz="3600">
                <a:solidFill>
                  <a:srgbClr val="011993"/>
                </a:solidFill>
              </a:defRPr>
            </a:pPr>
            <a:endParaRPr lang="en-GB" dirty="0"/>
          </a:p>
        </p:txBody>
      </p:sp>
      <p:pic>
        <p:nvPicPr>
          <p:cNvPr id="2" name="Picture 1">
            <a:extLst>
              <a:ext uri="{FF2B5EF4-FFF2-40B4-BE49-F238E27FC236}">
                <a16:creationId xmlns:a16="http://schemas.microsoft.com/office/drawing/2014/main" id="{9BE702AD-EDBB-40F6-BB40-5DF49D4D6025}"/>
              </a:ext>
            </a:extLst>
          </p:cNvPr>
          <p:cNvPicPr>
            <a:picLocks noChangeAspect="1"/>
          </p:cNvPicPr>
          <p:nvPr/>
        </p:nvPicPr>
        <p:blipFill rotWithShape="1">
          <a:blip r:embed="rId2"/>
          <a:srcRect l="7142" t="2696" r="8545" b="8899"/>
          <a:stretch/>
        </p:blipFill>
        <p:spPr>
          <a:xfrm>
            <a:off x="8480122" y="3594448"/>
            <a:ext cx="2871360" cy="3219190"/>
          </a:xfrm>
          <a:prstGeom prst="rect">
            <a:avLst/>
          </a:prstGeom>
        </p:spPr>
      </p:pic>
    </p:spTree>
    <p:extLst>
      <p:ext uri="{BB962C8B-B14F-4D97-AF65-F5344CB8AC3E}">
        <p14:creationId xmlns:p14="http://schemas.microsoft.com/office/powerpoint/2010/main" val="190365927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54" name="Shape 254"/>
          <p:cNvSpPr/>
          <p:nvPr/>
        </p:nvSpPr>
        <p:spPr>
          <a:xfrm>
            <a:off x="1253994" y="1227039"/>
            <a:ext cx="10716410" cy="287258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3600">
                <a:solidFill>
                  <a:srgbClr val="011993"/>
                </a:solidFill>
              </a:defRPr>
            </a:pPr>
            <a:r>
              <a:rPr lang="en-GB" b="1" dirty="0"/>
              <a:t>Transition</a:t>
            </a:r>
          </a:p>
          <a:p>
            <a:pPr algn="l">
              <a:defRPr sz="3600">
                <a:solidFill>
                  <a:srgbClr val="011993"/>
                </a:solidFill>
              </a:defRPr>
            </a:pPr>
            <a:r>
              <a:rPr lang="en-GB" dirty="0"/>
              <a:t>In order to settle the children in to school life we will have transition sessions, where children start in smaller groups during the first two weeks of September. </a:t>
            </a:r>
          </a:p>
          <a:p>
            <a:pPr algn="l">
              <a:defRPr sz="3600">
                <a:solidFill>
                  <a:srgbClr val="011993"/>
                </a:solidFill>
              </a:defRPr>
            </a:pPr>
            <a:endParaRPr lang="en-GB" dirty="0"/>
          </a:p>
        </p:txBody>
      </p:sp>
      <p:graphicFrame>
        <p:nvGraphicFramePr>
          <p:cNvPr id="6" name="Table 5">
            <a:extLst>
              <a:ext uri="{FF2B5EF4-FFF2-40B4-BE49-F238E27FC236}">
                <a16:creationId xmlns:a16="http://schemas.microsoft.com/office/drawing/2014/main" id="{694A7D8E-B81D-449C-94E9-8FF1A78473EA}"/>
              </a:ext>
            </a:extLst>
          </p:cNvPr>
          <p:cNvGraphicFramePr>
            <a:graphicFrameLocks noGrp="1"/>
          </p:cNvGraphicFramePr>
          <p:nvPr>
            <p:extLst>
              <p:ext uri="{D42A27DB-BD31-4B8C-83A1-F6EECF244321}">
                <p14:modId xmlns:p14="http://schemas.microsoft.com/office/powerpoint/2010/main" val="959131828"/>
              </p:ext>
            </p:extLst>
          </p:nvPr>
        </p:nvGraphicFramePr>
        <p:xfrm>
          <a:off x="804602" y="3970750"/>
          <a:ext cx="11395596" cy="3138685"/>
        </p:xfrm>
        <a:graphic>
          <a:graphicData uri="http://schemas.openxmlformats.org/drawingml/2006/table">
            <a:tbl>
              <a:tblPr firstRow="1" bandRow="1">
                <a:tableStyleId>{5940675A-B579-460E-94D1-54222C63F5DA}</a:tableStyleId>
              </a:tblPr>
              <a:tblGrid>
                <a:gridCol w="949633">
                  <a:extLst>
                    <a:ext uri="{9D8B030D-6E8A-4147-A177-3AD203B41FA5}">
                      <a16:colId xmlns:a16="http://schemas.microsoft.com/office/drawing/2014/main" val="3959322936"/>
                    </a:ext>
                  </a:extLst>
                </a:gridCol>
                <a:gridCol w="949633">
                  <a:extLst>
                    <a:ext uri="{9D8B030D-6E8A-4147-A177-3AD203B41FA5}">
                      <a16:colId xmlns:a16="http://schemas.microsoft.com/office/drawing/2014/main" val="4148807721"/>
                    </a:ext>
                  </a:extLst>
                </a:gridCol>
                <a:gridCol w="949633">
                  <a:extLst>
                    <a:ext uri="{9D8B030D-6E8A-4147-A177-3AD203B41FA5}">
                      <a16:colId xmlns:a16="http://schemas.microsoft.com/office/drawing/2014/main" val="1747867304"/>
                    </a:ext>
                  </a:extLst>
                </a:gridCol>
                <a:gridCol w="949633">
                  <a:extLst>
                    <a:ext uri="{9D8B030D-6E8A-4147-A177-3AD203B41FA5}">
                      <a16:colId xmlns:a16="http://schemas.microsoft.com/office/drawing/2014/main" val="3441122828"/>
                    </a:ext>
                  </a:extLst>
                </a:gridCol>
                <a:gridCol w="949633">
                  <a:extLst>
                    <a:ext uri="{9D8B030D-6E8A-4147-A177-3AD203B41FA5}">
                      <a16:colId xmlns:a16="http://schemas.microsoft.com/office/drawing/2014/main" val="4077201968"/>
                    </a:ext>
                  </a:extLst>
                </a:gridCol>
                <a:gridCol w="949633">
                  <a:extLst>
                    <a:ext uri="{9D8B030D-6E8A-4147-A177-3AD203B41FA5}">
                      <a16:colId xmlns:a16="http://schemas.microsoft.com/office/drawing/2014/main" val="1029342884"/>
                    </a:ext>
                  </a:extLst>
                </a:gridCol>
                <a:gridCol w="949633">
                  <a:extLst>
                    <a:ext uri="{9D8B030D-6E8A-4147-A177-3AD203B41FA5}">
                      <a16:colId xmlns:a16="http://schemas.microsoft.com/office/drawing/2014/main" val="590976338"/>
                    </a:ext>
                  </a:extLst>
                </a:gridCol>
                <a:gridCol w="949633">
                  <a:extLst>
                    <a:ext uri="{9D8B030D-6E8A-4147-A177-3AD203B41FA5}">
                      <a16:colId xmlns:a16="http://schemas.microsoft.com/office/drawing/2014/main" val="3503011181"/>
                    </a:ext>
                  </a:extLst>
                </a:gridCol>
                <a:gridCol w="949633">
                  <a:extLst>
                    <a:ext uri="{9D8B030D-6E8A-4147-A177-3AD203B41FA5}">
                      <a16:colId xmlns:a16="http://schemas.microsoft.com/office/drawing/2014/main" val="1032605813"/>
                    </a:ext>
                  </a:extLst>
                </a:gridCol>
                <a:gridCol w="949633">
                  <a:extLst>
                    <a:ext uri="{9D8B030D-6E8A-4147-A177-3AD203B41FA5}">
                      <a16:colId xmlns:a16="http://schemas.microsoft.com/office/drawing/2014/main" val="283712534"/>
                    </a:ext>
                  </a:extLst>
                </a:gridCol>
                <a:gridCol w="1899266">
                  <a:extLst>
                    <a:ext uri="{9D8B030D-6E8A-4147-A177-3AD203B41FA5}">
                      <a16:colId xmlns:a16="http://schemas.microsoft.com/office/drawing/2014/main" val="1905005829"/>
                    </a:ext>
                  </a:extLst>
                </a:gridCol>
              </a:tblGrid>
              <a:tr h="864297">
                <a:tc>
                  <a:txBody>
                    <a:bodyPr/>
                    <a:lstStyle/>
                    <a:p>
                      <a:endParaRPr lang="en-GB" dirty="0"/>
                    </a:p>
                  </a:txBody>
                  <a:tcPr>
                    <a:solidFill>
                      <a:srgbClr val="FFC000"/>
                    </a:solidFill>
                  </a:tcPr>
                </a:tc>
                <a:tc>
                  <a:txBody>
                    <a:bodyPr/>
                    <a:lstStyle/>
                    <a:p>
                      <a:r>
                        <a:rPr lang="en-GB" sz="1400" dirty="0"/>
                        <a:t>Tues </a:t>
                      </a:r>
                    </a:p>
                    <a:p>
                      <a:r>
                        <a:rPr lang="en-GB" sz="1400" dirty="0"/>
                        <a:t>7</a:t>
                      </a:r>
                      <a:r>
                        <a:rPr lang="en-GB" sz="1400" baseline="30000" dirty="0"/>
                        <a:t>th</a:t>
                      </a:r>
                      <a:endParaRPr lang="en-GB" sz="1400" dirty="0"/>
                    </a:p>
                    <a:p>
                      <a:r>
                        <a:rPr lang="en-GB" sz="1400" dirty="0"/>
                        <a:t>Sept</a:t>
                      </a:r>
                    </a:p>
                  </a:txBody>
                  <a:tcPr>
                    <a:solidFill>
                      <a:srgbClr val="FFC000"/>
                    </a:solidFill>
                  </a:tcPr>
                </a:tc>
                <a:tc>
                  <a:txBody>
                    <a:bodyPr/>
                    <a:lstStyle/>
                    <a:p>
                      <a:r>
                        <a:rPr lang="en-GB" sz="1400" dirty="0"/>
                        <a:t> Wed 8</a:t>
                      </a:r>
                      <a:r>
                        <a:rPr lang="en-GB" sz="1400" baseline="30000" dirty="0"/>
                        <a:t>th </a:t>
                      </a:r>
                      <a:r>
                        <a:rPr lang="en-GB" sz="1400" dirty="0"/>
                        <a:t>Sept</a:t>
                      </a:r>
                    </a:p>
                  </a:txBody>
                  <a:tcPr>
                    <a:solidFill>
                      <a:srgbClr val="FFC000"/>
                    </a:solidFill>
                  </a:tcPr>
                </a:tc>
                <a:tc>
                  <a:txBody>
                    <a:bodyPr/>
                    <a:lstStyle/>
                    <a:p>
                      <a:r>
                        <a:rPr lang="en-GB" sz="1400" dirty="0"/>
                        <a:t>Thurs 9</a:t>
                      </a:r>
                      <a:r>
                        <a:rPr lang="en-GB" sz="1400" baseline="30000" dirty="0"/>
                        <a:t>th</a:t>
                      </a:r>
                      <a:r>
                        <a:rPr lang="en-GB" sz="1400" dirty="0"/>
                        <a:t> Sept</a:t>
                      </a:r>
                    </a:p>
                  </a:txBody>
                  <a:tcPr>
                    <a:solidFill>
                      <a:srgbClr val="FFC000"/>
                    </a:solidFill>
                  </a:tcPr>
                </a:tc>
                <a:tc>
                  <a:txBody>
                    <a:bodyPr/>
                    <a:lstStyle/>
                    <a:p>
                      <a:r>
                        <a:rPr lang="en-GB" sz="1400" dirty="0"/>
                        <a:t>Fri 10</a:t>
                      </a:r>
                      <a:r>
                        <a:rPr lang="en-GB" sz="1400" baseline="30000" dirty="0"/>
                        <a:t>th </a:t>
                      </a:r>
                      <a:r>
                        <a:rPr lang="en-GB" sz="1400" dirty="0"/>
                        <a:t>Sept</a:t>
                      </a:r>
                    </a:p>
                  </a:txBody>
                  <a:tcPr>
                    <a:solidFill>
                      <a:srgbClr val="FFC000"/>
                    </a:solidFill>
                  </a:tcPr>
                </a:tc>
                <a:tc>
                  <a:txBody>
                    <a:bodyPr/>
                    <a:lstStyle/>
                    <a:p>
                      <a:r>
                        <a:rPr lang="en-GB" sz="1400" dirty="0"/>
                        <a:t> Monday 13</a:t>
                      </a:r>
                      <a:r>
                        <a:rPr lang="en-GB" sz="1400" baseline="30000" dirty="0"/>
                        <a:t>th</a:t>
                      </a:r>
                      <a:r>
                        <a:rPr lang="en-GB" sz="1400" dirty="0"/>
                        <a:t> Sept</a:t>
                      </a:r>
                    </a:p>
                  </a:txBody>
                  <a:tcPr>
                    <a:solidFill>
                      <a:srgbClr val="FFC000"/>
                    </a:solidFill>
                  </a:tcPr>
                </a:tc>
                <a:tc>
                  <a:txBody>
                    <a:bodyPr/>
                    <a:lstStyle/>
                    <a:p>
                      <a:r>
                        <a:rPr lang="en-GB" sz="1400" dirty="0"/>
                        <a:t>Tues 14</a:t>
                      </a:r>
                      <a:r>
                        <a:rPr lang="en-GB" sz="1400" baseline="30000" dirty="0"/>
                        <a:t>th</a:t>
                      </a:r>
                      <a:r>
                        <a:rPr lang="en-GB" sz="1400" dirty="0"/>
                        <a:t> Sept</a:t>
                      </a:r>
                    </a:p>
                  </a:txBody>
                  <a:tcPr>
                    <a:solidFill>
                      <a:srgbClr val="FFC000"/>
                    </a:solidFill>
                  </a:tcPr>
                </a:tc>
                <a:tc>
                  <a:txBody>
                    <a:bodyPr/>
                    <a:lstStyle/>
                    <a:p>
                      <a:r>
                        <a:rPr lang="en-GB" sz="1400" dirty="0"/>
                        <a:t>Wed 15</a:t>
                      </a:r>
                      <a:r>
                        <a:rPr lang="en-GB" sz="1400" baseline="30000" dirty="0"/>
                        <a:t>th</a:t>
                      </a:r>
                      <a:r>
                        <a:rPr lang="en-GB" sz="1400" dirty="0"/>
                        <a:t> Sept</a:t>
                      </a:r>
                    </a:p>
                  </a:txBody>
                  <a:tcPr>
                    <a:solidFill>
                      <a:srgbClr val="FFC000"/>
                    </a:solidFill>
                  </a:tcPr>
                </a:tc>
                <a:tc>
                  <a:txBody>
                    <a:bodyPr/>
                    <a:lstStyle/>
                    <a:p>
                      <a:r>
                        <a:rPr lang="en-GB" sz="1400" dirty="0"/>
                        <a:t>Thurs 16</a:t>
                      </a:r>
                      <a:r>
                        <a:rPr lang="en-GB" sz="1400" baseline="30000" dirty="0"/>
                        <a:t>th</a:t>
                      </a:r>
                      <a:r>
                        <a:rPr lang="en-GB" sz="1400" dirty="0"/>
                        <a:t> Sept</a:t>
                      </a:r>
                    </a:p>
                  </a:txBody>
                  <a:tcPr>
                    <a:solidFill>
                      <a:srgbClr val="FFC000"/>
                    </a:solidFill>
                  </a:tcPr>
                </a:tc>
                <a:tc>
                  <a:txBody>
                    <a:bodyPr/>
                    <a:lstStyle/>
                    <a:p>
                      <a:r>
                        <a:rPr lang="en-GB" sz="1400" dirty="0"/>
                        <a:t> Fri 17</a:t>
                      </a:r>
                      <a:r>
                        <a:rPr lang="en-GB" sz="1400" baseline="30000" dirty="0"/>
                        <a:t>th</a:t>
                      </a:r>
                      <a:r>
                        <a:rPr lang="en-GB" sz="1400" dirty="0"/>
                        <a:t> Sept</a:t>
                      </a:r>
                    </a:p>
                  </a:txBody>
                  <a:tcPr>
                    <a:solidFill>
                      <a:srgbClr val="FFC000"/>
                    </a:solidFill>
                  </a:tcPr>
                </a:tc>
                <a:tc>
                  <a:txBody>
                    <a:bodyPr/>
                    <a:lstStyle/>
                    <a:p>
                      <a:r>
                        <a:rPr lang="en-GB" sz="1400" dirty="0"/>
                        <a:t>Mon 18</a:t>
                      </a:r>
                      <a:r>
                        <a:rPr lang="en-GB" sz="1400" baseline="30000" dirty="0"/>
                        <a:t>th</a:t>
                      </a:r>
                      <a:r>
                        <a:rPr lang="en-GB" sz="1400" dirty="0"/>
                        <a:t> Sept</a:t>
                      </a:r>
                    </a:p>
                  </a:txBody>
                  <a:tcPr>
                    <a:solidFill>
                      <a:srgbClr val="FFC000"/>
                    </a:solidFill>
                  </a:tcPr>
                </a:tc>
                <a:extLst>
                  <a:ext uri="{0D108BD9-81ED-4DB2-BD59-A6C34878D82A}">
                    <a16:rowId xmlns:a16="http://schemas.microsoft.com/office/drawing/2014/main" val="2379915755"/>
                  </a:ext>
                </a:extLst>
              </a:tr>
              <a:tr h="1121994">
                <a:tc>
                  <a:txBody>
                    <a:bodyPr/>
                    <a:lstStyle/>
                    <a:p>
                      <a:r>
                        <a:rPr lang="en-GB" sz="1400" dirty="0"/>
                        <a:t>Morning Session</a:t>
                      </a:r>
                    </a:p>
                    <a:p>
                      <a:r>
                        <a:rPr lang="en-GB" sz="1400" dirty="0"/>
                        <a:t>8.30-11am</a:t>
                      </a:r>
                    </a:p>
                  </a:txBody>
                  <a:tcPr/>
                </a:tc>
                <a:tc>
                  <a:txBody>
                    <a:bodyPr/>
                    <a:lstStyle/>
                    <a:p>
                      <a:r>
                        <a:rPr lang="en-GB" sz="1200" dirty="0"/>
                        <a:t>Swiftsure</a:t>
                      </a:r>
                    </a:p>
                    <a:p>
                      <a:r>
                        <a:rPr lang="en-GB" sz="1200" dirty="0"/>
                        <a:t>Walsingham</a:t>
                      </a:r>
                    </a:p>
                    <a:p>
                      <a:r>
                        <a:rPr lang="en-GB" sz="1200" dirty="0"/>
                        <a:t>Fox</a:t>
                      </a:r>
                    </a:p>
                  </a:txBody>
                  <a:tcPr/>
                </a:tc>
                <a:tc>
                  <a:txBody>
                    <a:bodyPr/>
                    <a:lstStyle/>
                    <a:p>
                      <a:r>
                        <a:rPr lang="en-GB" sz="1200" dirty="0"/>
                        <a:t>Swiftsure</a:t>
                      </a:r>
                    </a:p>
                    <a:p>
                      <a:r>
                        <a:rPr lang="en-GB" sz="1200" dirty="0"/>
                        <a:t>Walsingham</a:t>
                      </a:r>
                    </a:p>
                    <a:p>
                      <a:r>
                        <a:rPr lang="en-GB" sz="1200" dirty="0"/>
                        <a:t>Fox</a:t>
                      </a:r>
                    </a:p>
                  </a:txBody>
                  <a:tcPr/>
                </a:tc>
                <a:tc>
                  <a:txBody>
                    <a:bodyPr/>
                    <a:lstStyle/>
                    <a:p>
                      <a:r>
                        <a:rPr lang="en-GB" sz="1200" dirty="0"/>
                        <a:t>Swiftsure</a:t>
                      </a:r>
                    </a:p>
                    <a:p>
                      <a:r>
                        <a:rPr lang="en-GB" sz="1200" dirty="0"/>
                        <a:t>Walsingham</a:t>
                      </a:r>
                    </a:p>
                    <a:p>
                      <a:r>
                        <a:rPr lang="en-GB" sz="1200" dirty="0"/>
                        <a:t>Fox</a:t>
                      </a:r>
                    </a:p>
                  </a:txBody>
                  <a:tcPr/>
                </a:tc>
                <a:tc>
                  <a:txBody>
                    <a:bodyPr/>
                    <a:lstStyle/>
                    <a:p>
                      <a:r>
                        <a:rPr lang="en-GB" sz="1200" dirty="0"/>
                        <a:t>Swiftsure</a:t>
                      </a:r>
                    </a:p>
                    <a:p>
                      <a:r>
                        <a:rPr lang="en-GB" sz="1200" dirty="0"/>
                        <a:t>Walsingham</a:t>
                      </a:r>
                    </a:p>
                    <a:p>
                      <a:r>
                        <a:rPr lang="en-GB" sz="1200" dirty="0"/>
                        <a:t>Fox</a:t>
                      </a:r>
                    </a:p>
                  </a:txBody>
                  <a:tcPr/>
                </a:tc>
                <a:tc>
                  <a:txBody>
                    <a:bodyPr/>
                    <a:lstStyle/>
                    <a:p>
                      <a:r>
                        <a:rPr lang="en-GB" sz="1200" dirty="0"/>
                        <a:t>Swiftsure</a:t>
                      </a:r>
                    </a:p>
                    <a:p>
                      <a:r>
                        <a:rPr lang="en-GB" sz="1200" dirty="0"/>
                        <a:t>Walsingham</a:t>
                      </a:r>
                    </a:p>
                    <a:p>
                      <a:r>
                        <a:rPr lang="en-GB" sz="1200" dirty="0"/>
                        <a:t>Fox</a:t>
                      </a:r>
                    </a:p>
                  </a:txBody>
                  <a:tcPr/>
                </a:tc>
                <a:tc>
                  <a:txBody>
                    <a:bodyPr/>
                    <a:lstStyle/>
                    <a:p>
                      <a:r>
                        <a:rPr lang="en-GB" sz="1200" dirty="0"/>
                        <a:t>Chichester</a:t>
                      </a:r>
                    </a:p>
                    <a:p>
                      <a:r>
                        <a:rPr lang="en-GB" sz="1200" dirty="0"/>
                        <a:t>Pelham</a:t>
                      </a:r>
                    </a:p>
                    <a:p>
                      <a:r>
                        <a:rPr lang="en-GB" sz="1200" dirty="0"/>
                        <a:t>Freeling</a:t>
                      </a:r>
                    </a:p>
                  </a:txBody>
                  <a:tcPr/>
                </a:tc>
                <a:tc>
                  <a:txBody>
                    <a:bodyPr/>
                    <a:lstStyle/>
                    <a:p>
                      <a:r>
                        <a:rPr lang="en-GB" sz="1200" dirty="0"/>
                        <a:t>Chichester</a:t>
                      </a:r>
                    </a:p>
                    <a:p>
                      <a:r>
                        <a:rPr lang="en-GB" sz="1200" dirty="0"/>
                        <a:t>Pelham</a:t>
                      </a:r>
                    </a:p>
                    <a:p>
                      <a:r>
                        <a:rPr lang="en-GB" sz="1200" dirty="0"/>
                        <a:t>Freeling</a:t>
                      </a:r>
                    </a:p>
                  </a:txBody>
                  <a:tcPr/>
                </a:tc>
                <a:tc rowSpan="2">
                  <a:txBody>
                    <a:bodyPr/>
                    <a:lstStyle/>
                    <a:p>
                      <a:r>
                        <a:rPr lang="en-GB" sz="1200" dirty="0"/>
                        <a:t>All children-</a:t>
                      </a:r>
                    </a:p>
                    <a:p>
                      <a:r>
                        <a:rPr lang="en-GB" sz="1200" dirty="0"/>
                        <a:t>12pm pick up</a:t>
                      </a:r>
                    </a:p>
                  </a:txBody>
                  <a:tcPr/>
                </a:tc>
                <a:tc rowSpan="2">
                  <a:txBody>
                    <a:bodyPr/>
                    <a:lstStyle/>
                    <a:p>
                      <a:r>
                        <a:rPr lang="en-GB" sz="1200" dirty="0"/>
                        <a:t>All children stay for the morning</a:t>
                      </a:r>
                    </a:p>
                  </a:txBody>
                  <a:tcPr/>
                </a:tc>
                <a:tc>
                  <a:txBody>
                    <a:bodyPr/>
                    <a:lstStyle/>
                    <a:p>
                      <a:r>
                        <a:rPr lang="en-GB" sz="1200" dirty="0"/>
                        <a:t>All children stay for the morning and stay for lunch - </a:t>
                      </a:r>
                    </a:p>
                    <a:p>
                      <a:r>
                        <a:rPr lang="en-GB" sz="1200" dirty="0"/>
                        <a:t>1pm pick up</a:t>
                      </a:r>
                    </a:p>
                  </a:txBody>
                  <a:tcPr/>
                </a:tc>
                <a:extLst>
                  <a:ext uri="{0D108BD9-81ED-4DB2-BD59-A6C34878D82A}">
                    <a16:rowId xmlns:a16="http://schemas.microsoft.com/office/drawing/2014/main" val="4015395498"/>
                  </a:ext>
                </a:extLst>
              </a:tr>
              <a:tr h="1152394">
                <a:tc>
                  <a:txBody>
                    <a:bodyPr/>
                    <a:lstStyle/>
                    <a:p>
                      <a:r>
                        <a:rPr lang="en-GB" sz="1400" dirty="0"/>
                        <a:t>Afternoon Session</a:t>
                      </a:r>
                    </a:p>
                    <a:p>
                      <a:r>
                        <a:rPr lang="en-GB" sz="1400" dirty="0"/>
                        <a:t>12.50-3.20</a:t>
                      </a:r>
                    </a:p>
                  </a:txBody>
                  <a:tcPr/>
                </a:tc>
                <a:tc>
                  <a:txBody>
                    <a:bodyPr/>
                    <a:lstStyle/>
                    <a:p>
                      <a:r>
                        <a:rPr lang="en-GB" sz="1200" dirty="0"/>
                        <a:t>Chichester</a:t>
                      </a:r>
                    </a:p>
                    <a:p>
                      <a:r>
                        <a:rPr lang="en-GB" sz="1200" dirty="0"/>
                        <a:t>Pelham</a:t>
                      </a:r>
                    </a:p>
                    <a:p>
                      <a:r>
                        <a:rPr lang="en-GB" sz="1200" dirty="0"/>
                        <a:t>Freeling</a:t>
                      </a:r>
                    </a:p>
                  </a:txBody>
                  <a:tcPr/>
                </a:tc>
                <a:tc>
                  <a:txBody>
                    <a:bodyPr/>
                    <a:lstStyle/>
                    <a:p>
                      <a:r>
                        <a:rPr lang="en-GB" sz="1200" dirty="0"/>
                        <a:t>Chichester</a:t>
                      </a:r>
                    </a:p>
                    <a:p>
                      <a:r>
                        <a:rPr lang="en-GB" sz="1200" dirty="0"/>
                        <a:t>Pelham</a:t>
                      </a:r>
                    </a:p>
                    <a:p>
                      <a:r>
                        <a:rPr lang="en-GB" sz="1200" dirty="0"/>
                        <a:t>Freeling</a:t>
                      </a:r>
                    </a:p>
                  </a:txBody>
                  <a:tcPr/>
                </a:tc>
                <a:tc>
                  <a:txBody>
                    <a:bodyPr/>
                    <a:lstStyle/>
                    <a:p>
                      <a:r>
                        <a:rPr lang="en-GB" sz="1200" dirty="0"/>
                        <a:t>Chichester</a:t>
                      </a:r>
                    </a:p>
                    <a:p>
                      <a:r>
                        <a:rPr lang="en-GB" sz="1200" dirty="0"/>
                        <a:t>Pelham</a:t>
                      </a:r>
                    </a:p>
                    <a:p>
                      <a:r>
                        <a:rPr lang="en-GB" sz="1200" dirty="0"/>
                        <a:t>Freeling</a:t>
                      </a:r>
                    </a:p>
                  </a:txBody>
                  <a:tcPr/>
                </a:tc>
                <a:tc>
                  <a:txBody>
                    <a:bodyPr/>
                    <a:lstStyle/>
                    <a:p>
                      <a:r>
                        <a:rPr lang="en-GB" sz="1200" dirty="0"/>
                        <a:t>Chichester</a:t>
                      </a:r>
                    </a:p>
                    <a:p>
                      <a:r>
                        <a:rPr lang="en-GB" sz="1200" dirty="0"/>
                        <a:t>Pelham</a:t>
                      </a:r>
                    </a:p>
                    <a:p>
                      <a:r>
                        <a:rPr lang="en-GB" sz="1200" dirty="0"/>
                        <a:t>Freeling</a:t>
                      </a:r>
                    </a:p>
                  </a:txBody>
                  <a:tcPr/>
                </a:tc>
                <a:tc>
                  <a:txBody>
                    <a:bodyPr/>
                    <a:lstStyle/>
                    <a:p>
                      <a:r>
                        <a:rPr lang="en-GB" sz="1200" dirty="0"/>
                        <a:t>Chichester</a:t>
                      </a:r>
                    </a:p>
                    <a:p>
                      <a:r>
                        <a:rPr lang="en-GB" sz="1200" dirty="0"/>
                        <a:t>Pelham</a:t>
                      </a:r>
                    </a:p>
                    <a:p>
                      <a:r>
                        <a:rPr lang="en-GB" sz="1200" dirty="0"/>
                        <a:t>Freeling</a:t>
                      </a:r>
                    </a:p>
                  </a:txBody>
                  <a:tcPr/>
                </a:tc>
                <a:tc>
                  <a:txBody>
                    <a:bodyPr/>
                    <a:lstStyle/>
                    <a:p>
                      <a:r>
                        <a:rPr lang="en-GB" sz="1200" dirty="0"/>
                        <a:t>Swiftsure</a:t>
                      </a:r>
                    </a:p>
                    <a:p>
                      <a:r>
                        <a:rPr lang="en-GB" sz="1200" dirty="0"/>
                        <a:t>Walsingham</a:t>
                      </a:r>
                    </a:p>
                    <a:p>
                      <a:r>
                        <a:rPr lang="en-GB" sz="1200" dirty="0"/>
                        <a:t>Fox</a:t>
                      </a:r>
                    </a:p>
                  </a:txBody>
                  <a:tcPr/>
                </a:tc>
                <a:tc>
                  <a:txBody>
                    <a:bodyPr/>
                    <a:lstStyle/>
                    <a:p>
                      <a:r>
                        <a:rPr lang="en-GB" sz="1200" dirty="0"/>
                        <a:t>Swiftsure</a:t>
                      </a:r>
                    </a:p>
                    <a:p>
                      <a:r>
                        <a:rPr lang="en-GB" sz="1200" dirty="0"/>
                        <a:t>Walsingham</a:t>
                      </a:r>
                    </a:p>
                    <a:p>
                      <a:r>
                        <a:rPr lang="en-GB" sz="1200" dirty="0"/>
                        <a:t>Fox</a:t>
                      </a:r>
                    </a:p>
                  </a:txBody>
                  <a:tcPr/>
                </a:tc>
                <a:tc vMerge="1">
                  <a:txBody>
                    <a:bodyPr/>
                    <a:lstStyle/>
                    <a:p>
                      <a:endParaRPr lang="en-GB" sz="1200" dirty="0"/>
                    </a:p>
                  </a:txBody>
                  <a:tcPr/>
                </a:tc>
                <a:tc vMerge="1">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1887901962"/>
                  </a:ext>
                </a:extLst>
              </a:tr>
            </a:tbl>
          </a:graphicData>
        </a:graphic>
      </p:graphicFrame>
    </p:spTree>
    <p:extLst>
      <p:ext uri="{BB962C8B-B14F-4D97-AF65-F5344CB8AC3E}">
        <p14:creationId xmlns:p14="http://schemas.microsoft.com/office/powerpoint/2010/main" val="345041696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260" name="Shape 260"/>
          <p:cNvSpPr>
            <a:spLocks noGrp="1"/>
          </p:cNvSpPr>
          <p:nvPr>
            <p:ph type="body" sz="quarter" idx="1"/>
          </p:nvPr>
        </p:nvSpPr>
        <p:spPr>
          <a:xfrm>
            <a:off x="1270000" y="825500"/>
            <a:ext cx="10464800" cy="850900"/>
          </a:xfrm>
          <a:prstGeom prst="rect">
            <a:avLst/>
          </a:prstGeom>
        </p:spPr>
        <p:txBody>
          <a:bodyPr/>
          <a:lstStyle/>
          <a:p>
            <a:pPr marL="970642" indent="-653142">
              <a:defRPr sz="4800">
                <a:solidFill>
                  <a:srgbClr val="011993"/>
                </a:solidFill>
              </a:defRPr>
            </a:pPr>
            <a:endParaRPr/>
          </a:p>
        </p:txBody>
      </p:sp>
      <p:pic>
        <p:nvPicPr>
          <p:cNvPr id="261" name="packet ships at sea.png"/>
          <p:cNvPicPr>
            <a:picLocks noChangeAspect="1"/>
          </p:cNvPicPr>
          <p:nvPr/>
        </p:nvPicPr>
        <p:blipFill>
          <a:blip r:embed="rId3"/>
          <a:stretch>
            <a:fillRect/>
          </a:stretch>
        </p:blipFill>
        <p:spPr>
          <a:xfrm>
            <a:off x="217887" y="76200"/>
            <a:ext cx="2921001" cy="359653"/>
          </a:xfrm>
          <a:prstGeom prst="rect">
            <a:avLst/>
          </a:prstGeom>
          <a:ln w="12700">
            <a:miter lim="400000"/>
          </a:ln>
        </p:spPr>
      </p:pic>
      <p:sp>
        <p:nvSpPr>
          <p:cNvPr id="262" name="Shape 262"/>
          <p:cNvSpPr/>
          <p:nvPr/>
        </p:nvSpPr>
        <p:spPr>
          <a:xfrm>
            <a:off x="509122" y="2070100"/>
            <a:ext cx="11988801" cy="4787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011993"/>
                </a:solidFill>
              </a:defRPr>
            </a:pPr>
            <a:endParaRPr/>
          </a:p>
          <a:p>
            <a:pPr algn="l">
              <a:defRPr sz="3600">
                <a:solidFill>
                  <a:srgbClr val="011993"/>
                </a:solidFill>
              </a:defRPr>
            </a:pPr>
            <a:endParaRPr/>
          </a:p>
          <a:p>
            <a:pPr algn="l">
              <a:defRPr sz="3600">
                <a:solidFill>
                  <a:srgbClr val="011993"/>
                </a:solidFill>
              </a:defRPr>
            </a:pPr>
            <a:endParaRPr/>
          </a:p>
          <a:p>
            <a:pPr algn="l">
              <a:defRPr sz="3600">
                <a:solidFill>
                  <a:srgbClr val="011993"/>
                </a:solidFill>
              </a:defRPr>
            </a:pPr>
            <a:endParaRPr/>
          </a:p>
        </p:txBody>
      </p:sp>
      <p:sp>
        <p:nvSpPr>
          <p:cNvPr id="263" name="Shape 263"/>
          <p:cNvSpPr/>
          <p:nvPr/>
        </p:nvSpPr>
        <p:spPr>
          <a:xfrm>
            <a:off x="606851" y="3321056"/>
            <a:ext cx="11508677" cy="290335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5500">
                <a:solidFill>
                  <a:srgbClr val="011993"/>
                </a:solidFill>
              </a:defRPr>
            </a:pPr>
            <a:r>
              <a:rPr dirty="0"/>
              <a:t>What is it like to be in Reception Class at Marlborough School?</a:t>
            </a:r>
          </a:p>
          <a:p>
            <a:pPr algn="l">
              <a:defRPr sz="3600">
                <a:solidFill>
                  <a:srgbClr val="011993"/>
                </a:solidFill>
              </a:defRPr>
            </a:pPr>
            <a:r>
              <a:rPr u="sng" dirty="0">
                <a:hlinkClick r:id="rId4"/>
              </a:rPr>
              <a:t>https://vimeo.com/68252354</a:t>
            </a:r>
          </a:p>
          <a:p>
            <a:pPr algn="l">
              <a:defRPr sz="3600">
                <a:solidFill>
                  <a:srgbClr val="011993"/>
                </a:solidFill>
              </a:defRPr>
            </a:pPr>
            <a:r>
              <a:rPr u="sng" dirty="0">
                <a:hlinkClick r:id="rId5"/>
              </a:rPr>
              <a:t>https://vimeo.com/127502097</a:t>
            </a:r>
          </a:p>
        </p:txBody>
      </p:sp>
      <p:grpSp>
        <p:nvGrpSpPr>
          <p:cNvPr id="266" name="Group 266"/>
          <p:cNvGrpSpPr/>
          <p:nvPr/>
        </p:nvGrpSpPr>
        <p:grpSpPr>
          <a:xfrm>
            <a:off x="3729022" y="6398333"/>
            <a:ext cx="2377689" cy="3173486"/>
            <a:chOff x="0" y="0"/>
            <a:chExt cx="2377688" cy="3173484"/>
          </a:xfrm>
        </p:grpSpPr>
        <p:pic>
          <p:nvPicPr>
            <p:cNvPr id="265" name="IMG_3342.jpg"/>
            <p:cNvPicPr>
              <a:picLocks noChangeAspect="1"/>
            </p:cNvPicPr>
            <p:nvPr/>
          </p:nvPicPr>
          <p:blipFill>
            <a:blip r:embed="rId6"/>
            <a:stretch>
              <a:fillRect/>
            </a:stretch>
          </p:blipFill>
          <p:spPr>
            <a:xfrm>
              <a:off x="127000" y="88900"/>
              <a:ext cx="2123689" cy="2843285"/>
            </a:xfrm>
            <a:prstGeom prst="rect">
              <a:avLst/>
            </a:prstGeom>
            <a:ln>
              <a:noFill/>
            </a:ln>
            <a:effectLst/>
          </p:spPr>
        </p:pic>
        <p:pic>
          <p:nvPicPr>
            <p:cNvPr id="264" name="Picture 263"/>
            <p:cNvPicPr>
              <a:picLocks/>
            </p:cNvPicPr>
            <p:nvPr/>
          </p:nvPicPr>
          <p:blipFill>
            <a:blip r:embed="rId7"/>
            <a:stretch>
              <a:fillRect/>
            </a:stretch>
          </p:blipFill>
          <p:spPr>
            <a:xfrm>
              <a:off x="0" y="0"/>
              <a:ext cx="2377689" cy="3173485"/>
            </a:xfrm>
            <a:prstGeom prst="rect">
              <a:avLst/>
            </a:prstGeom>
            <a:effectLst/>
          </p:spPr>
        </p:pic>
      </p:grpSp>
      <p:grpSp>
        <p:nvGrpSpPr>
          <p:cNvPr id="269" name="Group 269"/>
          <p:cNvGrpSpPr/>
          <p:nvPr/>
        </p:nvGrpSpPr>
        <p:grpSpPr>
          <a:xfrm>
            <a:off x="9758554" y="6446074"/>
            <a:ext cx="3056818" cy="3078004"/>
            <a:chOff x="0" y="0"/>
            <a:chExt cx="3056816" cy="3078002"/>
          </a:xfrm>
        </p:grpSpPr>
        <p:pic>
          <p:nvPicPr>
            <p:cNvPr id="268" name="IMG_2592.jpg"/>
            <p:cNvPicPr>
              <a:picLocks noChangeAspect="1"/>
            </p:cNvPicPr>
            <p:nvPr/>
          </p:nvPicPr>
          <p:blipFill>
            <a:blip r:embed="rId8"/>
            <a:stretch>
              <a:fillRect/>
            </a:stretch>
          </p:blipFill>
          <p:spPr>
            <a:xfrm>
              <a:off x="127000" y="88900"/>
              <a:ext cx="2802817" cy="2747803"/>
            </a:xfrm>
            <a:prstGeom prst="rect">
              <a:avLst/>
            </a:prstGeom>
            <a:ln>
              <a:noFill/>
            </a:ln>
            <a:effectLst/>
          </p:spPr>
        </p:pic>
        <p:pic>
          <p:nvPicPr>
            <p:cNvPr id="267" name="Picture 266"/>
            <p:cNvPicPr>
              <a:picLocks/>
            </p:cNvPicPr>
            <p:nvPr/>
          </p:nvPicPr>
          <p:blipFill>
            <a:blip r:embed="rId9"/>
            <a:stretch>
              <a:fillRect/>
            </a:stretch>
          </p:blipFill>
          <p:spPr>
            <a:xfrm>
              <a:off x="0" y="0"/>
              <a:ext cx="3056817" cy="3078003"/>
            </a:xfrm>
            <a:prstGeom prst="rect">
              <a:avLst/>
            </a:prstGeom>
            <a:effectLst/>
          </p:spPr>
        </p:pic>
      </p:grpSp>
      <p:grpSp>
        <p:nvGrpSpPr>
          <p:cNvPr id="272" name="Group 272"/>
          <p:cNvGrpSpPr/>
          <p:nvPr/>
        </p:nvGrpSpPr>
        <p:grpSpPr>
          <a:xfrm>
            <a:off x="6361190" y="6375534"/>
            <a:ext cx="3142886" cy="3219085"/>
            <a:chOff x="0" y="0"/>
            <a:chExt cx="3142884" cy="3219084"/>
          </a:xfrm>
        </p:grpSpPr>
        <p:pic>
          <p:nvPicPr>
            <p:cNvPr id="271" name="IMG_0040_2.jpg"/>
            <p:cNvPicPr>
              <a:picLocks noChangeAspect="1"/>
            </p:cNvPicPr>
            <p:nvPr/>
          </p:nvPicPr>
          <p:blipFill>
            <a:blip r:embed="rId10"/>
            <a:stretch>
              <a:fillRect/>
            </a:stretch>
          </p:blipFill>
          <p:spPr>
            <a:xfrm>
              <a:off x="127000" y="88900"/>
              <a:ext cx="2888885" cy="2888885"/>
            </a:xfrm>
            <a:prstGeom prst="rect">
              <a:avLst/>
            </a:prstGeom>
            <a:ln>
              <a:noFill/>
            </a:ln>
            <a:effectLst/>
          </p:spPr>
        </p:pic>
        <p:pic>
          <p:nvPicPr>
            <p:cNvPr id="270" name="Picture 269"/>
            <p:cNvPicPr>
              <a:picLocks/>
            </p:cNvPicPr>
            <p:nvPr/>
          </p:nvPicPr>
          <p:blipFill>
            <a:blip r:embed="rId11"/>
            <a:stretch>
              <a:fillRect/>
            </a:stretch>
          </p:blipFill>
          <p:spPr>
            <a:xfrm>
              <a:off x="0" y="0"/>
              <a:ext cx="3142885" cy="3219085"/>
            </a:xfrm>
            <a:prstGeom prst="rect">
              <a:avLst/>
            </a:prstGeom>
            <a:effectLst/>
          </p:spPr>
        </p:pic>
      </p:grpSp>
      <p:grpSp>
        <p:nvGrpSpPr>
          <p:cNvPr id="275" name="Group 275"/>
          <p:cNvGrpSpPr/>
          <p:nvPr/>
        </p:nvGrpSpPr>
        <p:grpSpPr>
          <a:xfrm>
            <a:off x="5996130" y="707865"/>
            <a:ext cx="2922950" cy="2331913"/>
            <a:chOff x="0" y="0"/>
            <a:chExt cx="2922948" cy="2331911"/>
          </a:xfrm>
        </p:grpSpPr>
        <p:pic>
          <p:nvPicPr>
            <p:cNvPr id="274" name="IMG_0034.jpeg"/>
            <p:cNvPicPr>
              <a:picLocks noChangeAspect="1"/>
            </p:cNvPicPr>
            <p:nvPr/>
          </p:nvPicPr>
          <p:blipFill>
            <a:blip r:embed="rId12"/>
            <a:stretch>
              <a:fillRect/>
            </a:stretch>
          </p:blipFill>
          <p:spPr>
            <a:xfrm>
              <a:off x="127000" y="88900"/>
              <a:ext cx="2668949" cy="2001712"/>
            </a:xfrm>
            <a:prstGeom prst="rect">
              <a:avLst/>
            </a:prstGeom>
            <a:ln>
              <a:noFill/>
            </a:ln>
            <a:effectLst/>
          </p:spPr>
        </p:pic>
        <p:pic>
          <p:nvPicPr>
            <p:cNvPr id="273" name="Picture 272"/>
            <p:cNvPicPr>
              <a:picLocks/>
            </p:cNvPicPr>
            <p:nvPr/>
          </p:nvPicPr>
          <p:blipFill>
            <a:blip r:embed="rId13"/>
            <a:stretch>
              <a:fillRect/>
            </a:stretch>
          </p:blipFill>
          <p:spPr>
            <a:xfrm>
              <a:off x="0" y="0"/>
              <a:ext cx="2922949" cy="2331912"/>
            </a:xfrm>
            <a:prstGeom prst="rect">
              <a:avLst/>
            </a:prstGeom>
            <a:effectLst/>
          </p:spPr>
        </p:pic>
      </p:grpSp>
      <p:grpSp>
        <p:nvGrpSpPr>
          <p:cNvPr id="278" name="Group 278"/>
          <p:cNvGrpSpPr/>
          <p:nvPr/>
        </p:nvGrpSpPr>
        <p:grpSpPr>
          <a:xfrm>
            <a:off x="3223912" y="751410"/>
            <a:ext cx="2806829" cy="2244822"/>
            <a:chOff x="0" y="0"/>
            <a:chExt cx="2806828" cy="2244820"/>
          </a:xfrm>
        </p:grpSpPr>
        <p:pic>
          <p:nvPicPr>
            <p:cNvPr id="277" name="IMG_0057_2.jpg"/>
            <p:cNvPicPr>
              <a:picLocks noChangeAspect="1"/>
            </p:cNvPicPr>
            <p:nvPr/>
          </p:nvPicPr>
          <p:blipFill>
            <a:blip r:embed="rId14"/>
            <a:stretch>
              <a:fillRect/>
            </a:stretch>
          </p:blipFill>
          <p:spPr>
            <a:xfrm>
              <a:off x="127000" y="88900"/>
              <a:ext cx="2552829" cy="1914621"/>
            </a:xfrm>
            <a:prstGeom prst="rect">
              <a:avLst/>
            </a:prstGeom>
            <a:ln>
              <a:noFill/>
            </a:ln>
            <a:effectLst/>
          </p:spPr>
        </p:pic>
        <p:pic>
          <p:nvPicPr>
            <p:cNvPr id="276" name="Picture 275"/>
            <p:cNvPicPr>
              <a:picLocks/>
            </p:cNvPicPr>
            <p:nvPr/>
          </p:nvPicPr>
          <p:blipFill>
            <a:blip r:embed="rId15"/>
            <a:stretch>
              <a:fillRect/>
            </a:stretch>
          </p:blipFill>
          <p:spPr>
            <a:xfrm>
              <a:off x="0" y="0"/>
              <a:ext cx="2806829" cy="2244821"/>
            </a:xfrm>
            <a:prstGeom prst="rect">
              <a:avLst/>
            </a:prstGeom>
            <a:effectLst/>
          </p:spPr>
        </p:pic>
      </p:grpSp>
      <p:grpSp>
        <p:nvGrpSpPr>
          <p:cNvPr id="281" name="Group 281"/>
          <p:cNvGrpSpPr/>
          <p:nvPr/>
        </p:nvGrpSpPr>
        <p:grpSpPr>
          <a:xfrm>
            <a:off x="274973" y="740652"/>
            <a:ext cx="2806829" cy="2244822"/>
            <a:chOff x="0" y="0"/>
            <a:chExt cx="2806827" cy="2244820"/>
          </a:xfrm>
        </p:grpSpPr>
        <p:pic>
          <p:nvPicPr>
            <p:cNvPr id="280" name="IMG_0141.jpg"/>
            <p:cNvPicPr>
              <a:picLocks noChangeAspect="1"/>
            </p:cNvPicPr>
            <p:nvPr/>
          </p:nvPicPr>
          <p:blipFill>
            <a:blip r:embed="rId16"/>
            <a:stretch>
              <a:fillRect/>
            </a:stretch>
          </p:blipFill>
          <p:spPr>
            <a:xfrm>
              <a:off x="127000" y="88900"/>
              <a:ext cx="2552828" cy="1914621"/>
            </a:xfrm>
            <a:prstGeom prst="rect">
              <a:avLst/>
            </a:prstGeom>
            <a:ln>
              <a:noFill/>
            </a:ln>
            <a:effectLst/>
          </p:spPr>
        </p:pic>
        <p:pic>
          <p:nvPicPr>
            <p:cNvPr id="279" name="Picture 278"/>
            <p:cNvPicPr>
              <a:picLocks/>
            </p:cNvPicPr>
            <p:nvPr/>
          </p:nvPicPr>
          <p:blipFill>
            <a:blip r:embed="rId15"/>
            <a:stretch>
              <a:fillRect/>
            </a:stretch>
          </p:blipFill>
          <p:spPr>
            <a:xfrm>
              <a:off x="0" y="0"/>
              <a:ext cx="2806828" cy="2244821"/>
            </a:xfrm>
            <a:prstGeom prst="rect">
              <a:avLst/>
            </a:prstGeom>
            <a:effectLst/>
          </p:spPr>
        </p:pic>
      </p:grpSp>
      <p:grpSp>
        <p:nvGrpSpPr>
          <p:cNvPr id="284" name="Group 284"/>
          <p:cNvGrpSpPr/>
          <p:nvPr/>
        </p:nvGrpSpPr>
        <p:grpSpPr>
          <a:xfrm>
            <a:off x="8884468" y="707865"/>
            <a:ext cx="2933979" cy="2331913"/>
            <a:chOff x="0" y="0"/>
            <a:chExt cx="2933977" cy="2331911"/>
          </a:xfrm>
        </p:grpSpPr>
        <p:pic>
          <p:nvPicPr>
            <p:cNvPr id="283" name="IMG_3664.jpeg"/>
            <p:cNvPicPr>
              <a:picLocks noChangeAspect="1"/>
            </p:cNvPicPr>
            <p:nvPr/>
          </p:nvPicPr>
          <p:blipFill>
            <a:blip r:embed="rId17"/>
            <a:stretch>
              <a:fillRect/>
            </a:stretch>
          </p:blipFill>
          <p:spPr>
            <a:xfrm>
              <a:off x="127000" y="88900"/>
              <a:ext cx="2679978" cy="2001712"/>
            </a:xfrm>
            <a:prstGeom prst="rect">
              <a:avLst/>
            </a:prstGeom>
            <a:ln>
              <a:noFill/>
            </a:ln>
            <a:effectLst/>
          </p:spPr>
        </p:pic>
        <p:pic>
          <p:nvPicPr>
            <p:cNvPr id="282" name="Picture 281"/>
            <p:cNvPicPr>
              <a:picLocks/>
            </p:cNvPicPr>
            <p:nvPr/>
          </p:nvPicPr>
          <p:blipFill>
            <a:blip r:embed="rId18"/>
            <a:stretch>
              <a:fillRect/>
            </a:stretch>
          </p:blipFill>
          <p:spPr>
            <a:xfrm>
              <a:off x="0" y="0"/>
              <a:ext cx="2933978" cy="2331912"/>
            </a:xfrm>
            <a:prstGeom prst="rect">
              <a:avLst/>
            </a:prstGeom>
            <a:effectLst/>
          </p:spPr>
        </p:pic>
      </p:grpSp>
      <p:grpSp>
        <p:nvGrpSpPr>
          <p:cNvPr id="287" name="Group 287"/>
          <p:cNvGrpSpPr/>
          <p:nvPr/>
        </p:nvGrpSpPr>
        <p:grpSpPr>
          <a:xfrm>
            <a:off x="7266" y="6614997"/>
            <a:ext cx="3467277" cy="2740159"/>
            <a:chOff x="0" y="0"/>
            <a:chExt cx="3467275" cy="2740157"/>
          </a:xfrm>
        </p:grpSpPr>
        <p:pic>
          <p:nvPicPr>
            <p:cNvPr id="286" name="IMG_0199_2.jpg"/>
            <p:cNvPicPr>
              <a:picLocks noChangeAspect="1"/>
            </p:cNvPicPr>
            <p:nvPr/>
          </p:nvPicPr>
          <p:blipFill>
            <a:blip r:embed="rId19"/>
            <a:stretch>
              <a:fillRect/>
            </a:stretch>
          </p:blipFill>
          <p:spPr>
            <a:xfrm>
              <a:off x="127000" y="88900"/>
              <a:ext cx="3213277" cy="2409958"/>
            </a:xfrm>
            <a:prstGeom prst="rect">
              <a:avLst/>
            </a:prstGeom>
            <a:ln>
              <a:noFill/>
            </a:ln>
            <a:effectLst/>
          </p:spPr>
        </p:pic>
        <p:pic>
          <p:nvPicPr>
            <p:cNvPr id="285" name="Picture 284"/>
            <p:cNvPicPr>
              <a:picLocks/>
            </p:cNvPicPr>
            <p:nvPr/>
          </p:nvPicPr>
          <p:blipFill>
            <a:blip r:embed="rId20"/>
            <a:stretch>
              <a:fillRect/>
            </a:stretch>
          </p:blipFill>
          <p:spPr>
            <a:xfrm>
              <a:off x="0" y="0"/>
              <a:ext cx="3467277" cy="2740158"/>
            </a:xfrm>
            <a:prstGeom prst="rect">
              <a:avLst/>
            </a:prstGeom>
            <a:effectLst/>
          </p:spPr>
        </p:pic>
      </p:gr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260" name="Shape 260"/>
          <p:cNvSpPr>
            <a:spLocks noGrp="1"/>
          </p:cNvSpPr>
          <p:nvPr>
            <p:ph type="body" sz="quarter" idx="1"/>
          </p:nvPr>
        </p:nvSpPr>
        <p:spPr>
          <a:xfrm>
            <a:off x="1270000" y="825500"/>
            <a:ext cx="10464800" cy="850900"/>
          </a:xfrm>
          <a:prstGeom prst="rect">
            <a:avLst/>
          </a:prstGeom>
        </p:spPr>
        <p:txBody>
          <a:bodyPr/>
          <a:lstStyle/>
          <a:p>
            <a:pPr marL="970642" indent="-653142">
              <a:defRPr sz="4800">
                <a:solidFill>
                  <a:srgbClr val="011993"/>
                </a:solidFill>
              </a:defRPr>
            </a:pPr>
            <a:endParaRPr/>
          </a:p>
        </p:txBody>
      </p:sp>
      <p:pic>
        <p:nvPicPr>
          <p:cNvPr id="261" name="packet ships at sea.png"/>
          <p:cNvPicPr>
            <a:picLocks noChangeAspect="1"/>
          </p:cNvPicPr>
          <p:nvPr/>
        </p:nvPicPr>
        <p:blipFill>
          <a:blip r:embed="rId3"/>
          <a:stretch>
            <a:fillRect/>
          </a:stretch>
        </p:blipFill>
        <p:spPr>
          <a:xfrm>
            <a:off x="217887" y="76200"/>
            <a:ext cx="2921001" cy="359653"/>
          </a:xfrm>
          <a:prstGeom prst="rect">
            <a:avLst/>
          </a:prstGeom>
          <a:ln w="12700">
            <a:miter lim="400000"/>
          </a:ln>
        </p:spPr>
      </p:pic>
      <p:sp>
        <p:nvSpPr>
          <p:cNvPr id="262" name="Shape 262"/>
          <p:cNvSpPr/>
          <p:nvPr/>
        </p:nvSpPr>
        <p:spPr>
          <a:xfrm>
            <a:off x="509122" y="2070100"/>
            <a:ext cx="11988801" cy="4787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011993"/>
                </a:solidFill>
              </a:defRPr>
            </a:pPr>
            <a:endParaRPr/>
          </a:p>
          <a:p>
            <a:pPr algn="l">
              <a:defRPr sz="3600">
                <a:solidFill>
                  <a:srgbClr val="011993"/>
                </a:solidFill>
              </a:defRPr>
            </a:pPr>
            <a:endParaRPr/>
          </a:p>
          <a:p>
            <a:pPr algn="l">
              <a:defRPr sz="3600">
                <a:solidFill>
                  <a:srgbClr val="011993"/>
                </a:solidFill>
              </a:defRPr>
            </a:pPr>
            <a:endParaRPr/>
          </a:p>
          <a:p>
            <a:pPr algn="l">
              <a:defRPr sz="3600">
                <a:solidFill>
                  <a:srgbClr val="011993"/>
                </a:solidFill>
              </a:defRPr>
            </a:pPr>
            <a:endParaRPr/>
          </a:p>
        </p:txBody>
      </p:sp>
      <p:sp>
        <p:nvSpPr>
          <p:cNvPr id="263" name="Shape 263"/>
          <p:cNvSpPr/>
          <p:nvPr/>
        </p:nvSpPr>
        <p:spPr>
          <a:xfrm>
            <a:off x="606851" y="2960300"/>
            <a:ext cx="11508677" cy="32573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5500">
                <a:solidFill>
                  <a:srgbClr val="011993"/>
                </a:solidFill>
              </a:defRPr>
            </a:pPr>
            <a:r>
              <a:rPr lang="en-GB" dirty="0"/>
              <a:t>Have a look at our school website for newsletters, information, updates and policies.</a:t>
            </a:r>
          </a:p>
          <a:p>
            <a:pPr>
              <a:defRPr sz="5500">
                <a:solidFill>
                  <a:srgbClr val="011993"/>
                </a:solidFill>
              </a:defRPr>
            </a:pPr>
            <a:r>
              <a:rPr lang="en-GB" sz="4000" u="sng" dirty="0">
                <a:hlinkClick r:id="rId4"/>
              </a:rPr>
              <a:t>https://marlborough.eschools.co.uk/website</a:t>
            </a:r>
            <a:endParaRPr sz="4000" u="sng" dirty="0">
              <a:hlinkClick r:id="rId4"/>
            </a:endParaRPr>
          </a:p>
        </p:txBody>
      </p:sp>
      <p:grpSp>
        <p:nvGrpSpPr>
          <p:cNvPr id="266" name="Group 266"/>
          <p:cNvGrpSpPr/>
          <p:nvPr/>
        </p:nvGrpSpPr>
        <p:grpSpPr>
          <a:xfrm>
            <a:off x="3729022" y="6398333"/>
            <a:ext cx="2377689" cy="3173486"/>
            <a:chOff x="0" y="0"/>
            <a:chExt cx="2377688" cy="3173484"/>
          </a:xfrm>
        </p:grpSpPr>
        <p:pic>
          <p:nvPicPr>
            <p:cNvPr id="265" name="IMG_3342.jpg"/>
            <p:cNvPicPr>
              <a:picLocks noChangeAspect="1"/>
            </p:cNvPicPr>
            <p:nvPr/>
          </p:nvPicPr>
          <p:blipFill>
            <a:blip r:embed="rId5"/>
            <a:stretch>
              <a:fillRect/>
            </a:stretch>
          </p:blipFill>
          <p:spPr>
            <a:xfrm>
              <a:off x="127000" y="88900"/>
              <a:ext cx="2123689" cy="2843285"/>
            </a:xfrm>
            <a:prstGeom prst="rect">
              <a:avLst/>
            </a:prstGeom>
            <a:ln>
              <a:noFill/>
            </a:ln>
            <a:effectLst/>
          </p:spPr>
        </p:pic>
        <p:pic>
          <p:nvPicPr>
            <p:cNvPr id="264" name="Picture 263"/>
            <p:cNvPicPr>
              <a:picLocks/>
            </p:cNvPicPr>
            <p:nvPr/>
          </p:nvPicPr>
          <p:blipFill>
            <a:blip r:embed="rId6"/>
            <a:stretch>
              <a:fillRect/>
            </a:stretch>
          </p:blipFill>
          <p:spPr>
            <a:xfrm>
              <a:off x="0" y="0"/>
              <a:ext cx="2377689" cy="3173485"/>
            </a:xfrm>
            <a:prstGeom prst="rect">
              <a:avLst/>
            </a:prstGeom>
            <a:effectLst/>
          </p:spPr>
        </p:pic>
      </p:grpSp>
      <p:grpSp>
        <p:nvGrpSpPr>
          <p:cNvPr id="269" name="Group 269"/>
          <p:cNvGrpSpPr/>
          <p:nvPr/>
        </p:nvGrpSpPr>
        <p:grpSpPr>
          <a:xfrm>
            <a:off x="9758554" y="6446074"/>
            <a:ext cx="3056818" cy="3078004"/>
            <a:chOff x="0" y="0"/>
            <a:chExt cx="3056816" cy="3078002"/>
          </a:xfrm>
        </p:grpSpPr>
        <p:pic>
          <p:nvPicPr>
            <p:cNvPr id="268" name="IMG_2592.jpg"/>
            <p:cNvPicPr>
              <a:picLocks noChangeAspect="1"/>
            </p:cNvPicPr>
            <p:nvPr/>
          </p:nvPicPr>
          <p:blipFill>
            <a:blip r:embed="rId7"/>
            <a:stretch>
              <a:fillRect/>
            </a:stretch>
          </p:blipFill>
          <p:spPr>
            <a:xfrm>
              <a:off x="127000" y="88900"/>
              <a:ext cx="2802817" cy="2747803"/>
            </a:xfrm>
            <a:prstGeom prst="rect">
              <a:avLst/>
            </a:prstGeom>
            <a:ln>
              <a:noFill/>
            </a:ln>
            <a:effectLst/>
          </p:spPr>
        </p:pic>
        <p:pic>
          <p:nvPicPr>
            <p:cNvPr id="267" name="Picture 266"/>
            <p:cNvPicPr>
              <a:picLocks/>
            </p:cNvPicPr>
            <p:nvPr/>
          </p:nvPicPr>
          <p:blipFill>
            <a:blip r:embed="rId8"/>
            <a:stretch>
              <a:fillRect/>
            </a:stretch>
          </p:blipFill>
          <p:spPr>
            <a:xfrm>
              <a:off x="0" y="0"/>
              <a:ext cx="3056817" cy="3078003"/>
            </a:xfrm>
            <a:prstGeom prst="rect">
              <a:avLst/>
            </a:prstGeom>
            <a:effectLst/>
          </p:spPr>
        </p:pic>
      </p:grpSp>
      <p:grpSp>
        <p:nvGrpSpPr>
          <p:cNvPr id="272" name="Group 272"/>
          <p:cNvGrpSpPr/>
          <p:nvPr/>
        </p:nvGrpSpPr>
        <p:grpSpPr>
          <a:xfrm>
            <a:off x="6361190" y="6375534"/>
            <a:ext cx="3142886" cy="3219085"/>
            <a:chOff x="0" y="0"/>
            <a:chExt cx="3142884" cy="3219084"/>
          </a:xfrm>
        </p:grpSpPr>
        <p:pic>
          <p:nvPicPr>
            <p:cNvPr id="271" name="IMG_0040_2.jpg"/>
            <p:cNvPicPr>
              <a:picLocks noChangeAspect="1"/>
            </p:cNvPicPr>
            <p:nvPr/>
          </p:nvPicPr>
          <p:blipFill>
            <a:blip r:embed="rId9"/>
            <a:stretch>
              <a:fillRect/>
            </a:stretch>
          </p:blipFill>
          <p:spPr>
            <a:xfrm>
              <a:off x="127000" y="88900"/>
              <a:ext cx="2888885" cy="2888885"/>
            </a:xfrm>
            <a:prstGeom prst="rect">
              <a:avLst/>
            </a:prstGeom>
            <a:ln>
              <a:noFill/>
            </a:ln>
            <a:effectLst/>
          </p:spPr>
        </p:pic>
        <p:pic>
          <p:nvPicPr>
            <p:cNvPr id="270" name="Picture 269"/>
            <p:cNvPicPr>
              <a:picLocks/>
            </p:cNvPicPr>
            <p:nvPr/>
          </p:nvPicPr>
          <p:blipFill>
            <a:blip r:embed="rId10"/>
            <a:stretch>
              <a:fillRect/>
            </a:stretch>
          </p:blipFill>
          <p:spPr>
            <a:xfrm>
              <a:off x="0" y="0"/>
              <a:ext cx="3142885" cy="3219085"/>
            </a:xfrm>
            <a:prstGeom prst="rect">
              <a:avLst/>
            </a:prstGeom>
            <a:effectLst/>
          </p:spPr>
        </p:pic>
      </p:grpSp>
      <p:grpSp>
        <p:nvGrpSpPr>
          <p:cNvPr id="275" name="Group 275"/>
          <p:cNvGrpSpPr/>
          <p:nvPr/>
        </p:nvGrpSpPr>
        <p:grpSpPr>
          <a:xfrm>
            <a:off x="5996130" y="707865"/>
            <a:ext cx="2922950" cy="2331913"/>
            <a:chOff x="0" y="0"/>
            <a:chExt cx="2922948" cy="2331911"/>
          </a:xfrm>
        </p:grpSpPr>
        <p:pic>
          <p:nvPicPr>
            <p:cNvPr id="274" name="IMG_0034.jpeg"/>
            <p:cNvPicPr>
              <a:picLocks noChangeAspect="1"/>
            </p:cNvPicPr>
            <p:nvPr/>
          </p:nvPicPr>
          <p:blipFill>
            <a:blip r:embed="rId11"/>
            <a:stretch>
              <a:fillRect/>
            </a:stretch>
          </p:blipFill>
          <p:spPr>
            <a:xfrm>
              <a:off x="127000" y="88900"/>
              <a:ext cx="2668949" cy="2001712"/>
            </a:xfrm>
            <a:prstGeom prst="rect">
              <a:avLst/>
            </a:prstGeom>
            <a:ln>
              <a:noFill/>
            </a:ln>
            <a:effectLst/>
          </p:spPr>
        </p:pic>
        <p:pic>
          <p:nvPicPr>
            <p:cNvPr id="273" name="Picture 272"/>
            <p:cNvPicPr>
              <a:picLocks/>
            </p:cNvPicPr>
            <p:nvPr/>
          </p:nvPicPr>
          <p:blipFill>
            <a:blip r:embed="rId12"/>
            <a:stretch>
              <a:fillRect/>
            </a:stretch>
          </p:blipFill>
          <p:spPr>
            <a:xfrm>
              <a:off x="0" y="0"/>
              <a:ext cx="2922949" cy="2331912"/>
            </a:xfrm>
            <a:prstGeom prst="rect">
              <a:avLst/>
            </a:prstGeom>
            <a:effectLst/>
          </p:spPr>
        </p:pic>
      </p:grpSp>
      <p:grpSp>
        <p:nvGrpSpPr>
          <p:cNvPr id="278" name="Group 278"/>
          <p:cNvGrpSpPr/>
          <p:nvPr/>
        </p:nvGrpSpPr>
        <p:grpSpPr>
          <a:xfrm>
            <a:off x="3223912" y="751410"/>
            <a:ext cx="2806829" cy="2244822"/>
            <a:chOff x="0" y="0"/>
            <a:chExt cx="2806828" cy="2244820"/>
          </a:xfrm>
        </p:grpSpPr>
        <p:pic>
          <p:nvPicPr>
            <p:cNvPr id="277" name="IMG_0057_2.jpg"/>
            <p:cNvPicPr>
              <a:picLocks noChangeAspect="1"/>
            </p:cNvPicPr>
            <p:nvPr/>
          </p:nvPicPr>
          <p:blipFill>
            <a:blip r:embed="rId13"/>
            <a:stretch>
              <a:fillRect/>
            </a:stretch>
          </p:blipFill>
          <p:spPr>
            <a:xfrm>
              <a:off x="127000" y="88900"/>
              <a:ext cx="2552829" cy="1914621"/>
            </a:xfrm>
            <a:prstGeom prst="rect">
              <a:avLst/>
            </a:prstGeom>
            <a:ln>
              <a:noFill/>
            </a:ln>
            <a:effectLst/>
          </p:spPr>
        </p:pic>
        <p:pic>
          <p:nvPicPr>
            <p:cNvPr id="276" name="Picture 275"/>
            <p:cNvPicPr>
              <a:picLocks/>
            </p:cNvPicPr>
            <p:nvPr/>
          </p:nvPicPr>
          <p:blipFill>
            <a:blip r:embed="rId14"/>
            <a:stretch>
              <a:fillRect/>
            </a:stretch>
          </p:blipFill>
          <p:spPr>
            <a:xfrm>
              <a:off x="0" y="0"/>
              <a:ext cx="2806829" cy="2244821"/>
            </a:xfrm>
            <a:prstGeom prst="rect">
              <a:avLst/>
            </a:prstGeom>
            <a:effectLst/>
          </p:spPr>
        </p:pic>
      </p:grpSp>
      <p:grpSp>
        <p:nvGrpSpPr>
          <p:cNvPr id="281" name="Group 281"/>
          <p:cNvGrpSpPr/>
          <p:nvPr/>
        </p:nvGrpSpPr>
        <p:grpSpPr>
          <a:xfrm>
            <a:off x="274973" y="740652"/>
            <a:ext cx="2806829" cy="2244822"/>
            <a:chOff x="0" y="0"/>
            <a:chExt cx="2806827" cy="2244820"/>
          </a:xfrm>
        </p:grpSpPr>
        <p:pic>
          <p:nvPicPr>
            <p:cNvPr id="280" name="IMG_0141.jpg"/>
            <p:cNvPicPr>
              <a:picLocks noChangeAspect="1"/>
            </p:cNvPicPr>
            <p:nvPr/>
          </p:nvPicPr>
          <p:blipFill>
            <a:blip r:embed="rId15"/>
            <a:stretch>
              <a:fillRect/>
            </a:stretch>
          </p:blipFill>
          <p:spPr>
            <a:xfrm>
              <a:off x="127000" y="88900"/>
              <a:ext cx="2552828" cy="1914621"/>
            </a:xfrm>
            <a:prstGeom prst="rect">
              <a:avLst/>
            </a:prstGeom>
            <a:ln>
              <a:noFill/>
            </a:ln>
            <a:effectLst/>
          </p:spPr>
        </p:pic>
        <p:pic>
          <p:nvPicPr>
            <p:cNvPr id="279" name="Picture 278"/>
            <p:cNvPicPr>
              <a:picLocks/>
            </p:cNvPicPr>
            <p:nvPr/>
          </p:nvPicPr>
          <p:blipFill>
            <a:blip r:embed="rId14"/>
            <a:stretch>
              <a:fillRect/>
            </a:stretch>
          </p:blipFill>
          <p:spPr>
            <a:xfrm>
              <a:off x="0" y="0"/>
              <a:ext cx="2806828" cy="2244821"/>
            </a:xfrm>
            <a:prstGeom prst="rect">
              <a:avLst/>
            </a:prstGeom>
            <a:effectLst/>
          </p:spPr>
        </p:pic>
      </p:grpSp>
      <p:grpSp>
        <p:nvGrpSpPr>
          <p:cNvPr id="284" name="Group 284"/>
          <p:cNvGrpSpPr/>
          <p:nvPr/>
        </p:nvGrpSpPr>
        <p:grpSpPr>
          <a:xfrm>
            <a:off x="8884468" y="707865"/>
            <a:ext cx="2933979" cy="2331913"/>
            <a:chOff x="0" y="0"/>
            <a:chExt cx="2933977" cy="2331911"/>
          </a:xfrm>
        </p:grpSpPr>
        <p:pic>
          <p:nvPicPr>
            <p:cNvPr id="283" name="IMG_3664.jpeg"/>
            <p:cNvPicPr>
              <a:picLocks noChangeAspect="1"/>
            </p:cNvPicPr>
            <p:nvPr/>
          </p:nvPicPr>
          <p:blipFill>
            <a:blip r:embed="rId16"/>
            <a:stretch>
              <a:fillRect/>
            </a:stretch>
          </p:blipFill>
          <p:spPr>
            <a:xfrm>
              <a:off x="127000" y="88900"/>
              <a:ext cx="2679978" cy="2001712"/>
            </a:xfrm>
            <a:prstGeom prst="rect">
              <a:avLst/>
            </a:prstGeom>
            <a:ln>
              <a:noFill/>
            </a:ln>
            <a:effectLst/>
          </p:spPr>
        </p:pic>
        <p:pic>
          <p:nvPicPr>
            <p:cNvPr id="282" name="Picture 281"/>
            <p:cNvPicPr>
              <a:picLocks/>
            </p:cNvPicPr>
            <p:nvPr/>
          </p:nvPicPr>
          <p:blipFill>
            <a:blip r:embed="rId17"/>
            <a:stretch>
              <a:fillRect/>
            </a:stretch>
          </p:blipFill>
          <p:spPr>
            <a:xfrm>
              <a:off x="0" y="0"/>
              <a:ext cx="2933978" cy="2331912"/>
            </a:xfrm>
            <a:prstGeom prst="rect">
              <a:avLst/>
            </a:prstGeom>
            <a:effectLst/>
          </p:spPr>
        </p:pic>
      </p:grpSp>
      <p:grpSp>
        <p:nvGrpSpPr>
          <p:cNvPr id="287" name="Group 287"/>
          <p:cNvGrpSpPr/>
          <p:nvPr/>
        </p:nvGrpSpPr>
        <p:grpSpPr>
          <a:xfrm>
            <a:off x="7266" y="6614997"/>
            <a:ext cx="3467277" cy="2740159"/>
            <a:chOff x="0" y="0"/>
            <a:chExt cx="3467275" cy="2740157"/>
          </a:xfrm>
        </p:grpSpPr>
        <p:pic>
          <p:nvPicPr>
            <p:cNvPr id="286" name="IMG_0199_2.jpg"/>
            <p:cNvPicPr>
              <a:picLocks noChangeAspect="1"/>
            </p:cNvPicPr>
            <p:nvPr/>
          </p:nvPicPr>
          <p:blipFill>
            <a:blip r:embed="rId18"/>
            <a:stretch>
              <a:fillRect/>
            </a:stretch>
          </p:blipFill>
          <p:spPr>
            <a:xfrm>
              <a:off x="127000" y="88900"/>
              <a:ext cx="3213277" cy="2409958"/>
            </a:xfrm>
            <a:prstGeom prst="rect">
              <a:avLst/>
            </a:prstGeom>
            <a:ln>
              <a:noFill/>
            </a:ln>
            <a:effectLst/>
          </p:spPr>
        </p:pic>
        <p:pic>
          <p:nvPicPr>
            <p:cNvPr id="285" name="Picture 284"/>
            <p:cNvPicPr>
              <a:picLocks/>
            </p:cNvPicPr>
            <p:nvPr/>
          </p:nvPicPr>
          <p:blipFill>
            <a:blip r:embed="rId19"/>
            <a:stretch>
              <a:fillRect/>
            </a:stretch>
          </p:blipFill>
          <p:spPr>
            <a:xfrm>
              <a:off x="0" y="0"/>
              <a:ext cx="3467277" cy="2740158"/>
            </a:xfrm>
            <a:prstGeom prst="rect">
              <a:avLst/>
            </a:prstGeom>
            <a:effectLst/>
          </p:spPr>
        </p:pic>
      </p:grpSp>
    </p:spTree>
    <p:extLst>
      <p:ext uri="{BB962C8B-B14F-4D97-AF65-F5344CB8AC3E}">
        <p14:creationId xmlns:p14="http://schemas.microsoft.com/office/powerpoint/2010/main" val="93045862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145" name="Shape 145"/>
          <p:cNvSpPr>
            <a:spLocks noGrp="1"/>
          </p:cNvSpPr>
          <p:nvPr>
            <p:ph type="body" idx="1"/>
          </p:nvPr>
        </p:nvSpPr>
        <p:spPr>
          <a:xfrm>
            <a:off x="1270000" y="977900"/>
            <a:ext cx="10464800" cy="7581900"/>
          </a:xfrm>
          <a:prstGeom prst="rect">
            <a:avLst/>
          </a:prstGeom>
        </p:spPr>
        <p:txBody>
          <a:bodyPr/>
          <a:lstStyle/>
          <a:p>
            <a:pPr>
              <a:defRPr>
                <a:solidFill>
                  <a:srgbClr val="011993"/>
                </a:solidFill>
              </a:defRPr>
            </a:pPr>
            <a:r>
              <a:rPr dirty="0"/>
              <a:t>Who is who?</a:t>
            </a:r>
          </a:p>
          <a:p>
            <a:pPr>
              <a:defRPr>
                <a:solidFill>
                  <a:srgbClr val="011993"/>
                </a:solidFill>
              </a:defRPr>
            </a:pPr>
            <a:r>
              <a:rPr dirty="0"/>
              <a:t>Teaching Team </a:t>
            </a:r>
          </a:p>
          <a:p>
            <a:pPr>
              <a:defRPr>
                <a:solidFill>
                  <a:srgbClr val="011993"/>
                </a:solidFill>
              </a:defRPr>
            </a:pPr>
            <a:r>
              <a:rPr dirty="0"/>
              <a:t>Which Packet Ship? </a:t>
            </a:r>
          </a:p>
          <a:p>
            <a:pPr>
              <a:defRPr>
                <a:solidFill>
                  <a:srgbClr val="011993"/>
                </a:solidFill>
              </a:defRPr>
            </a:pPr>
            <a:r>
              <a:rPr dirty="0"/>
              <a:t>Marlborough Manners</a:t>
            </a:r>
          </a:p>
          <a:p>
            <a:pPr>
              <a:defRPr>
                <a:solidFill>
                  <a:srgbClr val="011993"/>
                </a:solidFill>
              </a:defRPr>
            </a:pPr>
            <a:r>
              <a:rPr dirty="0"/>
              <a:t>Practicalities </a:t>
            </a:r>
          </a:p>
          <a:p>
            <a:pPr>
              <a:defRPr>
                <a:solidFill>
                  <a:srgbClr val="011993"/>
                </a:solidFill>
              </a:defRPr>
            </a:pPr>
            <a:r>
              <a:rPr lang="en-GB" dirty="0"/>
              <a:t>School Meals</a:t>
            </a:r>
          </a:p>
        </p:txBody>
      </p:sp>
      <p:pic>
        <p:nvPicPr>
          <p:cNvPr id="146"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grpSp>
        <p:nvGrpSpPr>
          <p:cNvPr id="149" name="Group 149"/>
          <p:cNvGrpSpPr/>
          <p:nvPr/>
        </p:nvGrpSpPr>
        <p:grpSpPr>
          <a:xfrm>
            <a:off x="7672624" y="1939060"/>
            <a:ext cx="4251035" cy="5659580"/>
            <a:chOff x="0" y="0"/>
            <a:chExt cx="4251033" cy="5659578"/>
          </a:xfrm>
        </p:grpSpPr>
        <p:pic>
          <p:nvPicPr>
            <p:cNvPr id="148" name="IMG_0197_2.jpg"/>
            <p:cNvPicPr>
              <a:picLocks noChangeAspect="1"/>
            </p:cNvPicPr>
            <p:nvPr/>
          </p:nvPicPr>
          <p:blipFill>
            <a:blip r:embed="rId3"/>
            <a:stretch>
              <a:fillRect/>
            </a:stretch>
          </p:blipFill>
          <p:spPr>
            <a:xfrm>
              <a:off x="127000" y="88900"/>
              <a:ext cx="3997034" cy="5329379"/>
            </a:xfrm>
            <a:prstGeom prst="rect">
              <a:avLst/>
            </a:prstGeom>
            <a:ln>
              <a:noFill/>
            </a:ln>
            <a:effectLst/>
          </p:spPr>
        </p:pic>
        <p:pic>
          <p:nvPicPr>
            <p:cNvPr id="147" name="Picture 146"/>
            <p:cNvPicPr>
              <a:picLocks/>
            </p:cNvPicPr>
            <p:nvPr/>
          </p:nvPicPr>
          <p:blipFill>
            <a:blip r:embed="rId4"/>
            <a:stretch>
              <a:fillRect/>
            </a:stretch>
          </p:blipFill>
          <p:spPr>
            <a:xfrm>
              <a:off x="0" y="0"/>
              <a:ext cx="4251034" cy="5659579"/>
            </a:xfrm>
            <a:prstGeom prst="rect">
              <a:avLst/>
            </a:prstGeom>
            <a:effectLst/>
          </p:spPr>
        </p:pic>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ctrTitle"/>
          </p:nvPr>
        </p:nvSpPr>
        <p:spPr>
          <a:prstGeom prst="rect">
            <a:avLst/>
          </a:prstGeom>
        </p:spPr>
        <p:txBody>
          <a:bodyPr/>
          <a:lstStyle>
            <a:lvl1pPr>
              <a:defRPr>
                <a:solidFill>
                  <a:srgbClr val="945200"/>
                </a:solidFill>
                <a:latin typeface="Arial"/>
                <a:ea typeface="Arial"/>
                <a:cs typeface="Arial"/>
                <a:sym typeface="Arial"/>
              </a:defRPr>
            </a:lvl1pPr>
          </a:lstStyle>
          <a:p>
            <a:r>
              <a:t>Marlborough School</a:t>
            </a:r>
          </a:p>
        </p:txBody>
      </p:sp>
      <p:sp>
        <p:nvSpPr>
          <p:cNvPr id="292" name="Shape 292"/>
          <p:cNvSpPr>
            <a:spLocks noGrp="1"/>
          </p:cNvSpPr>
          <p:nvPr>
            <p:ph type="subTitle" sz="quarter" idx="1"/>
          </p:nvPr>
        </p:nvSpPr>
        <p:spPr>
          <a:prstGeom prst="rect">
            <a:avLst/>
          </a:prstGeom>
        </p:spPr>
        <p:txBody>
          <a:bodyPr/>
          <a:lstStyle>
            <a:lvl1pPr>
              <a:defRPr sz="4800" b="1">
                <a:solidFill>
                  <a:srgbClr val="011993"/>
                </a:solidFill>
              </a:defRPr>
            </a:lvl1pPr>
          </a:lstStyle>
          <a:p>
            <a:pPr>
              <a:defRPr sz="3600" b="0"/>
            </a:pPr>
            <a:r>
              <a:rPr sz="4800" b="1" dirty="0"/>
              <a:t>A Rising Tide Lifts All Ships</a:t>
            </a:r>
          </a:p>
        </p:txBody>
      </p:sp>
      <p:pic>
        <p:nvPicPr>
          <p:cNvPr id="293" name="packet ships.png"/>
          <p:cNvPicPr>
            <a:picLocks noChangeAspect="1"/>
          </p:cNvPicPr>
          <p:nvPr/>
        </p:nvPicPr>
        <p:blipFill>
          <a:blip r:embed="rId2"/>
          <a:stretch>
            <a:fillRect/>
          </a:stretch>
        </p:blipFill>
        <p:spPr>
          <a:xfrm>
            <a:off x="1717008" y="2184400"/>
            <a:ext cx="9573292" cy="1079501"/>
          </a:xfrm>
          <a:prstGeom prst="rect">
            <a:avLst/>
          </a:prstGeom>
          <a:ln w="12700">
            <a:miter lim="400000"/>
          </a:ln>
        </p:spPr>
      </p:pic>
      <p:sp>
        <p:nvSpPr>
          <p:cNvPr id="2" name="TextBox 1">
            <a:extLst>
              <a:ext uri="{FF2B5EF4-FFF2-40B4-BE49-F238E27FC236}">
                <a16:creationId xmlns:a16="http://schemas.microsoft.com/office/drawing/2014/main" id="{20C86E54-B812-4108-83ED-DF9AFB716F36}"/>
              </a:ext>
            </a:extLst>
          </p:cNvPr>
          <p:cNvSpPr txBox="1"/>
          <p:nvPr/>
        </p:nvSpPr>
        <p:spPr>
          <a:xfrm rot="20971099">
            <a:off x="1180232" y="6523889"/>
            <a:ext cx="11070224"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6000" b="1" i="0" u="none" strike="noStrike" cap="none" spc="0" normalizeH="0" baseline="0" dirty="0">
                <a:ln>
                  <a:noFill/>
                </a:ln>
                <a:solidFill>
                  <a:srgbClr val="000000"/>
                </a:solidFill>
                <a:effectLst/>
                <a:uFillTx/>
                <a:latin typeface="Bradley Hand ITC" panose="03070402050302030203" pitchFamily="66" charset="0"/>
                <a:sym typeface="Gill Sans"/>
              </a:rPr>
              <a:t>We’re looking forward to seeing you in person!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152" name="Shape 152"/>
          <p:cNvSpPr>
            <a:spLocks noGrp="1"/>
          </p:cNvSpPr>
          <p:nvPr>
            <p:ph type="body" sz="quarter" idx="1"/>
          </p:nvPr>
        </p:nvSpPr>
        <p:spPr>
          <a:xfrm>
            <a:off x="1248420" y="1306085"/>
            <a:ext cx="10464800" cy="850900"/>
          </a:xfrm>
          <a:prstGeom prst="rect">
            <a:avLst/>
          </a:prstGeom>
        </p:spPr>
        <p:txBody>
          <a:bodyPr/>
          <a:lstStyle>
            <a:lvl1pPr marL="970642" indent="-653142">
              <a:defRPr sz="4800">
                <a:solidFill>
                  <a:srgbClr val="011993"/>
                </a:solidFill>
              </a:defRPr>
            </a:lvl1pPr>
          </a:lstStyle>
          <a:p>
            <a:pPr marL="317500" indent="0">
              <a:buNone/>
            </a:pPr>
            <a:r>
              <a:rPr dirty="0"/>
              <a:t>Teaching Team</a:t>
            </a:r>
          </a:p>
        </p:txBody>
      </p:sp>
      <p:pic>
        <p:nvPicPr>
          <p:cNvPr id="1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154" name="Shape 154"/>
          <p:cNvSpPr/>
          <p:nvPr/>
        </p:nvSpPr>
        <p:spPr>
          <a:xfrm>
            <a:off x="668265" y="4758926"/>
            <a:ext cx="6770493"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sz="4800">
                <a:solidFill>
                  <a:srgbClr val="011993"/>
                </a:solidFill>
              </a:defRPr>
            </a:pPr>
            <a:r>
              <a:rPr dirty="0"/>
              <a:t>Teaching Assistants:</a:t>
            </a:r>
          </a:p>
        </p:txBody>
      </p:sp>
      <p:sp>
        <p:nvSpPr>
          <p:cNvPr id="155" name="Shape 155"/>
          <p:cNvSpPr/>
          <p:nvPr/>
        </p:nvSpPr>
        <p:spPr>
          <a:xfrm>
            <a:off x="3607496" y="2752769"/>
            <a:ext cx="4571096" cy="70441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endParaRPr dirty="0"/>
          </a:p>
        </p:txBody>
      </p:sp>
      <p:pic>
        <p:nvPicPr>
          <p:cNvPr id="2" name="Picture 1">
            <a:extLst>
              <a:ext uri="{FF2B5EF4-FFF2-40B4-BE49-F238E27FC236}">
                <a16:creationId xmlns:a16="http://schemas.microsoft.com/office/drawing/2014/main" id="{E334AEDA-0227-46DD-BD21-83F0F34BE439}"/>
              </a:ext>
            </a:extLst>
          </p:cNvPr>
          <p:cNvPicPr>
            <a:picLocks noChangeAspect="1"/>
          </p:cNvPicPr>
          <p:nvPr/>
        </p:nvPicPr>
        <p:blipFill>
          <a:blip r:embed="rId3"/>
          <a:stretch>
            <a:fillRect/>
          </a:stretch>
        </p:blipFill>
        <p:spPr>
          <a:xfrm>
            <a:off x="666710" y="2156986"/>
            <a:ext cx="1725318" cy="2280102"/>
          </a:xfrm>
          <a:prstGeom prst="rect">
            <a:avLst/>
          </a:prstGeom>
        </p:spPr>
      </p:pic>
      <p:pic>
        <p:nvPicPr>
          <p:cNvPr id="8" name="Picture 7">
            <a:extLst>
              <a:ext uri="{FF2B5EF4-FFF2-40B4-BE49-F238E27FC236}">
                <a16:creationId xmlns:a16="http://schemas.microsoft.com/office/drawing/2014/main" id="{0DFBE404-4D11-4811-BA71-7C561296F455}"/>
              </a:ext>
            </a:extLst>
          </p:cNvPr>
          <p:cNvPicPr/>
          <p:nvPr/>
        </p:nvPicPr>
        <p:blipFill rotWithShape="1">
          <a:blip r:embed="rId4" cstate="print">
            <a:extLst>
              <a:ext uri="{28A0092B-C50C-407E-A947-70E740481C1C}">
                <a14:useLocalDpi xmlns:a14="http://schemas.microsoft.com/office/drawing/2010/main" val="0"/>
              </a:ext>
            </a:extLst>
          </a:blip>
          <a:srcRect t="9762" r="1443" b="5873"/>
          <a:stretch/>
        </p:blipFill>
        <p:spPr bwMode="auto">
          <a:xfrm>
            <a:off x="6574544" y="2108049"/>
            <a:ext cx="1725318" cy="2260874"/>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47F5B61E-93AD-47B3-B7A7-F1DFDF0EE453}"/>
              </a:ext>
            </a:extLst>
          </p:cNvPr>
          <p:cNvPicPr>
            <a:picLocks noChangeAspect="1"/>
          </p:cNvPicPr>
          <p:nvPr/>
        </p:nvPicPr>
        <p:blipFill>
          <a:blip r:embed="rId5"/>
          <a:stretch>
            <a:fillRect/>
          </a:stretch>
        </p:blipFill>
        <p:spPr>
          <a:xfrm>
            <a:off x="593552" y="6027193"/>
            <a:ext cx="1798476" cy="2420322"/>
          </a:xfrm>
          <a:prstGeom prst="rect">
            <a:avLst/>
          </a:prstGeom>
        </p:spPr>
      </p:pic>
      <p:pic>
        <p:nvPicPr>
          <p:cNvPr id="4" name="Picture 3">
            <a:extLst>
              <a:ext uri="{FF2B5EF4-FFF2-40B4-BE49-F238E27FC236}">
                <a16:creationId xmlns:a16="http://schemas.microsoft.com/office/drawing/2014/main" id="{404FDBB1-BF47-4C26-8B1A-0CF43AA51012}"/>
              </a:ext>
            </a:extLst>
          </p:cNvPr>
          <p:cNvPicPr>
            <a:picLocks noChangeAspect="1"/>
          </p:cNvPicPr>
          <p:nvPr/>
        </p:nvPicPr>
        <p:blipFill>
          <a:blip r:embed="rId6"/>
          <a:stretch>
            <a:fillRect/>
          </a:stretch>
        </p:blipFill>
        <p:spPr>
          <a:xfrm>
            <a:off x="6875303" y="6027194"/>
            <a:ext cx="1869665" cy="2420321"/>
          </a:xfrm>
          <a:prstGeom prst="rect">
            <a:avLst/>
          </a:prstGeom>
        </p:spPr>
      </p:pic>
      <p:sp>
        <p:nvSpPr>
          <p:cNvPr id="5" name="TextBox 4">
            <a:extLst>
              <a:ext uri="{FF2B5EF4-FFF2-40B4-BE49-F238E27FC236}">
                <a16:creationId xmlns:a16="http://schemas.microsoft.com/office/drawing/2014/main" id="{E57F667D-B3BF-4174-AFDC-E85D7266DE83}"/>
              </a:ext>
            </a:extLst>
          </p:cNvPr>
          <p:cNvSpPr txBox="1"/>
          <p:nvPr/>
        </p:nvSpPr>
        <p:spPr>
          <a:xfrm>
            <a:off x="2622100" y="2798325"/>
            <a:ext cx="359963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4200" b="0" i="0" u="none" strike="noStrike" cap="none" spc="0" normalizeH="0" baseline="0" dirty="0">
                <a:ln>
                  <a:noFill/>
                </a:ln>
                <a:solidFill>
                  <a:srgbClr val="000000"/>
                </a:solidFill>
                <a:effectLst/>
                <a:uFillTx/>
                <a:latin typeface="+mn-lt"/>
                <a:ea typeface="+mn-ea"/>
                <a:cs typeface="+mn-cs"/>
                <a:sym typeface="Gill Sans"/>
              </a:rPr>
              <a:t>Mrs Lisa Pearce</a:t>
            </a:r>
          </a:p>
        </p:txBody>
      </p:sp>
      <p:sp>
        <p:nvSpPr>
          <p:cNvPr id="12" name="TextBox 11">
            <a:extLst>
              <a:ext uri="{FF2B5EF4-FFF2-40B4-BE49-F238E27FC236}">
                <a16:creationId xmlns:a16="http://schemas.microsoft.com/office/drawing/2014/main" id="{79A4ED53-AE1C-45B1-BD88-D44FC7E521A7}"/>
              </a:ext>
            </a:extLst>
          </p:cNvPr>
          <p:cNvSpPr txBox="1"/>
          <p:nvPr/>
        </p:nvSpPr>
        <p:spPr>
          <a:xfrm>
            <a:off x="8444103" y="2752769"/>
            <a:ext cx="4038275"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4200" b="0" i="0" u="none" strike="noStrike" cap="none" spc="0" normalizeH="0" baseline="0" dirty="0">
                <a:ln>
                  <a:noFill/>
                </a:ln>
                <a:solidFill>
                  <a:srgbClr val="000000"/>
                </a:solidFill>
                <a:effectLst/>
                <a:uFillTx/>
                <a:latin typeface="+mn-lt"/>
                <a:ea typeface="+mn-ea"/>
                <a:cs typeface="+mn-cs"/>
                <a:sym typeface="Gill Sans"/>
              </a:rPr>
              <a:t>Mrs Becky Prason</a:t>
            </a:r>
          </a:p>
        </p:txBody>
      </p:sp>
      <p:sp>
        <p:nvSpPr>
          <p:cNvPr id="7" name="TextBox 6">
            <a:extLst>
              <a:ext uri="{FF2B5EF4-FFF2-40B4-BE49-F238E27FC236}">
                <a16:creationId xmlns:a16="http://schemas.microsoft.com/office/drawing/2014/main" id="{D49196A7-E59D-49C6-84E1-893441F5ED6B}"/>
              </a:ext>
            </a:extLst>
          </p:cNvPr>
          <p:cNvSpPr txBox="1"/>
          <p:nvPr/>
        </p:nvSpPr>
        <p:spPr>
          <a:xfrm>
            <a:off x="2448135" y="6981958"/>
            <a:ext cx="4371062"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4200" b="0" i="0" u="none" strike="noStrike" cap="none" spc="0" normalizeH="0" baseline="0" dirty="0">
                <a:ln>
                  <a:noFill/>
                </a:ln>
                <a:solidFill>
                  <a:srgbClr val="000000"/>
                </a:solidFill>
                <a:effectLst/>
                <a:uFillTx/>
                <a:latin typeface="+mn-lt"/>
                <a:ea typeface="+mn-ea"/>
                <a:cs typeface="+mn-cs"/>
                <a:sym typeface="Gill Sans"/>
              </a:rPr>
              <a:t>Mrs Shirley Burley</a:t>
            </a:r>
          </a:p>
        </p:txBody>
      </p:sp>
      <p:sp>
        <p:nvSpPr>
          <p:cNvPr id="9" name="TextBox 8">
            <a:extLst>
              <a:ext uri="{FF2B5EF4-FFF2-40B4-BE49-F238E27FC236}">
                <a16:creationId xmlns:a16="http://schemas.microsoft.com/office/drawing/2014/main" id="{71E5D769-96B4-4E48-AB79-414BDA0472BC}"/>
              </a:ext>
            </a:extLst>
          </p:cNvPr>
          <p:cNvSpPr txBox="1"/>
          <p:nvPr/>
        </p:nvSpPr>
        <p:spPr>
          <a:xfrm>
            <a:off x="8753648" y="6862892"/>
            <a:ext cx="3657600"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4200" b="0" i="0" u="none" strike="noStrike" cap="none" spc="0" normalizeH="0" baseline="0" dirty="0">
                <a:ln>
                  <a:noFill/>
                </a:ln>
                <a:solidFill>
                  <a:srgbClr val="000000"/>
                </a:solidFill>
                <a:effectLst/>
                <a:uFillTx/>
                <a:latin typeface="+mn-lt"/>
                <a:ea typeface="+mn-ea"/>
                <a:cs typeface="+mn-cs"/>
                <a:sym typeface="Gill Sans"/>
              </a:rPr>
              <a:t>Miss Jenny Hart</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158" name="Shape 158"/>
          <p:cNvSpPr>
            <a:spLocks noGrp="1"/>
          </p:cNvSpPr>
          <p:nvPr>
            <p:ph type="body" sz="quarter" idx="1"/>
          </p:nvPr>
        </p:nvSpPr>
        <p:spPr>
          <a:xfrm>
            <a:off x="-283989" y="776603"/>
            <a:ext cx="8899170" cy="620562"/>
          </a:xfrm>
          <a:prstGeom prst="rect">
            <a:avLst/>
          </a:prstGeom>
        </p:spPr>
        <p:txBody>
          <a:bodyPr/>
          <a:lstStyle>
            <a:lvl1pPr marL="970642" indent="-653142">
              <a:defRPr sz="4800">
                <a:solidFill>
                  <a:srgbClr val="011993"/>
                </a:solidFill>
              </a:defRPr>
            </a:lvl1pPr>
          </a:lstStyle>
          <a:p>
            <a:pPr marL="317500" indent="0" algn="ctr">
              <a:buNone/>
            </a:pPr>
            <a:r>
              <a:rPr lang="en-GB" dirty="0"/>
              <a:t>Other people you will meet…</a:t>
            </a:r>
            <a:endParaRPr dirty="0"/>
          </a:p>
        </p:txBody>
      </p:sp>
      <p:pic>
        <p:nvPicPr>
          <p:cNvPr id="159"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161" name="Shape 161"/>
          <p:cNvSpPr/>
          <p:nvPr/>
        </p:nvSpPr>
        <p:spPr>
          <a:xfrm>
            <a:off x="1603866" y="7806373"/>
            <a:ext cx="4071045" cy="622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solidFill>
                  <a:srgbClr val="011993"/>
                </a:solidFill>
              </a:defRPr>
            </a:lvl1pPr>
          </a:lstStyle>
          <a:p>
            <a:r>
              <a:rPr dirty="0"/>
              <a:t>Miss Olivia Pentecost</a:t>
            </a:r>
          </a:p>
        </p:txBody>
      </p:sp>
      <p:sp>
        <p:nvSpPr>
          <p:cNvPr id="162" name="Shape 162"/>
          <p:cNvSpPr/>
          <p:nvPr/>
        </p:nvSpPr>
        <p:spPr>
          <a:xfrm>
            <a:off x="2029973" y="8320407"/>
            <a:ext cx="3218830"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600">
                <a:solidFill>
                  <a:srgbClr val="011993"/>
                </a:solidFill>
              </a:defRPr>
            </a:pPr>
            <a:r>
              <a:rPr dirty="0"/>
              <a:t>School </a:t>
            </a:r>
            <a:r>
              <a:rPr lang="en-GB" dirty="0"/>
              <a:t>Secretary</a:t>
            </a:r>
            <a:endParaRPr dirty="0"/>
          </a:p>
        </p:txBody>
      </p:sp>
      <p:sp>
        <p:nvSpPr>
          <p:cNvPr id="8" name="Shape 161">
            <a:extLst>
              <a:ext uri="{FF2B5EF4-FFF2-40B4-BE49-F238E27FC236}">
                <a16:creationId xmlns:a16="http://schemas.microsoft.com/office/drawing/2014/main" id="{DB19FAB5-D068-4BB0-A3BA-03DB62A2C2F9}"/>
              </a:ext>
            </a:extLst>
          </p:cNvPr>
          <p:cNvSpPr/>
          <p:nvPr/>
        </p:nvSpPr>
        <p:spPr>
          <a:xfrm>
            <a:off x="6135360" y="7826362"/>
            <a:ext cx="3241272"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solidFill>
                  <a:srgbClr val="011993"/>
                </a:solidFill>
              </a:defRPr>
            </a:lvl1pPr>
          </a:lstStyle>
          <a:p>
            <a:r>
              <a:rPr lang="en-GB" dirty="0"/>
              <a:t>Mr Kieran Jenkin</a:t>
            </a:r>
            <a:endParaRPr dirty="0"/>
          </a:p>
        </p:txBody>
      </p:sp>
      <p:sp>
        <p:nvSpPr>
          <p:cNvPr id="9" name="Shape 162">
            <a:extLst>
              <a:ext uri="{FF2B5EF4-FFF2-40B4-BE49-F238E27FC236}">
                <a16:creationId xmlns:a16="http://schemas.microsoft.com/office/drawing/2014/main" id="{FF824CE6-0658-44BD-8A05-EA7EB66EA654}"/>
              </a:ext>
            </a:extLst>
          </p:cNvPr>
          <p:cNvSpPr/>
          <p:nvPr/>
        </p:nvSpPr>
        <p:spPr>
          <a:xfrm>
            <a:off x="6157802" y="8296716"/>
            <a:ext cx="3218830" cy="656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3600">
                <a:solidFill>
                  <a:srgbClr val="011993"/>
                </a:solidFill>
              </a:defRPr>
            </a:pPr>
            <a:r>
              <a:rPr dirty="0"/>
              <a:t>School </a:t>
            </a:r>
            <a:r>
              <a:rPr lang="en-GB" dirty="0"/>
              <a:t>Secretary</a:t>
            </a:r>
            <a:endParaRPr dirty="0"/>
          </a:p>
        </p:txBody>
      </p:sp>
      <p:pic>
        <p:nvPicPr>
          <p:cNvPr id="3" name="Picture 2">
            <a:extLst>
              <a:ext uri="{FF2B5EF4-FFF2-40B4-BE49-F238E27FC236}">
                <a16:creationId xmlns:a16="http://schemas.microsoft.com/office/drawing/2014/main" id="{938BB658-24F8-4C53-AEC0-C4C4A8CA6BE4}"/>
              </a:ext>
            </a:extLst>
          </p:cNvPr>
          <p:cNvPicPr>
            <a:picLocks noChangeAspect="1"/>
          </p:cNvPicPr>
          <p:nvPr/>
        </p:nvPicPr>
        <p:blipFill rotWithShape="1">
          <a:blip r:embed="rId3">
            <a:extLst>
              <a:ext uri="{28A0092B-C50C-407E-A947-70E740481C1C}">
                <a14:useLocalDpi xmlns:a14="http://schemas.microsoft.com/office/drawing/2010/main" val="0"/>
              </a:ext>
            </a:extLst>
          </a:blip>
          <a:srcRect l="9786" t="5661" r="3572" b="9915"/>
          <a:stretch/>
        </p:blipFill>
        <p:spPr>
          <a:xfrm>
            <a:off x="6474622" y="4616090"/>
            <a:ext cx="2564719" cy="3213082"/>
          </a:xfrm>
          <a:prstGeom prst="rect">
            <a:avLst/>
          </a:prstGeom>
        </p:spPr>
      </p:pic>
      <p:pic>
        <p:nvPicPr>
          <p:cNvPr id="5" name="Picture 4">
            <a:extLst>
              <a:ext uri="{FF2B5EF4-FFF2-40B4-BE49-F238E27FC236}">
                <a16:creationId xmlns:a16="http://schemas.microsoft.com/office/drawing/2014/main" id="{7067366F-C912-41EF-A6F1-9D5DEEB45258}"/>
              </a:ext>
            </a:extLst>
          </p:cNvPr>
          <p:cNvPicPr>
            <a:picLocks noChangeAspect="1"/>
          </p:cNvPicPr>
          <p:nvPr/>
        </p:nvPicPr>
        <p:blipFill rotWithShape="1">
          <a:blip r:embed="rId4">
            <a:extLst>
              <a:ext uri="{28A0092B-C50C-407E-A947-70E740481C1C}">
                <a14:useLocalDpi xmlns:a14="http://schemas.microsoft.com/office/drawing/2010/main" val="0"/>
              </a:ext>
            </a:extLst>
          </a:blip>
          <a:srcRect l="10068" t="5317" r="5914" b="9447"/>
          <a:stretch/>
        </p:blipFill>
        <p:spPr>
          <a:xfrm>
            <a:off x="3286634" y="4616090"/>
            <a:ext cx="2463362" cy="3213082"/>
          </a:xfrm>
          <a:prstGeom prst="rect">
            <a:avLst/>
          </a:prstGeom>
        </p:spPr>
      </p:pic>
      <p:pic>
        <p:nvPicPr>
          <p:cNvPr id="2" name="Picture 1">
            <a:extLst>
              <a:ext uri="{FF2B5EF4-FFF2-40B4-BE49-F238E27FC236}">
                <a16:creationId xmlns:a16="http://schemas.microsoft.com/office/drawing/2014/main" id="{2AA4E0F7-CB55-4BFB-A93C-C9B41FFA4F27}"/>
              </a:ext>
            </a:extLst>
          </p:cNvPr>
          <p:cNvPicPr>
            <a:picLocks noChangeAspect="1"/>
          </p:cNvPicPr>
          <p:nvPr/>
        </p:nvPicPr>
        <p:blipFill>
          <a:blip r:embed="rId5"/>
          <a:stretch>
            <a:fillRect/>
          </a:stretch>
        </p:blipFill>
        <p:spPr>
          <a:xfrm>
            <a:off x="4470181" y="1505645"/>
            <a:ext cx="3162300" cy="3009900"/>
          </a:xfrm>
          <a:prstGeom prst="rect">
            <a:avLst/>
          </a:prstGeom>
        </p:spPr>
      </p:pic>
      <p:sp>
        <p:nvSpPr>
          <p:cNvPr id="4" name="TextBox 3">
            <a:extLst>
              <a:ext uri="{FF2B5EF4-FFF2-40B4-BE49-F238E27FC236}">
                <a16:creationId xmlns:a16="http://schemas.microsoft.com/office/drawing/2014/main" id="{83D36B0E-3ED0-40C2-A051-75B60CB4F3B3}"/>
              </a:ext>
            </a:extLst>
          </p:cNvPr>
          <p:cNvSpPr txBox="1"/>
          <p:nvPr/>
        </p:nvSpPr>
        <p:spPr>
          <a:xfrm>
            <a:off x="7355206" y="2299843"/>
            <a:ext cx="4872625"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4200" b="0" i="0" u="none" strike="noStrike" cap="none" spc="0" normalizeH="0" baseline="0" dirty="0">
                <a:ln>
                  <a:noFill/>
                </a:ln>
                <a:solidFill>
                  <a:schemeClr val="accent1">
                    <a:lumMod val="75000"/>
                  </a:schemeClr>
                </a:solidFill>
                <a:effectLst/>
                <a:uFillTx/>
                <a:latin typeface="+mn-lt"/>
                <a:ea typeface="+mn-ea"/>
                <a:cs typeface="+mn-cs"/>
                <a:sym typeface="Gill Sans"/>
              </a:rPr>
              <a:t>Miss Abigail Squibb</a:t>
            </a:r>
          </a:p>
          <a:p>
            <a:pPr marL="0" marR="0" indent="0" algn="ctr" defTabSz="584200" rtl="0" fontAlgn="auto" latinLnBrk="0" hangingPunct="0">
              <a:lnSpc>
                <a:spcPct val="100000"/>
              </a:lnSpc>
              <a:spcBef>
                <a:spcPts val="0"/>
              </a:spcBef>
              <a:spcAft>
                <a:spcPts val="0"/>
              </a:spcAft>
              <a:buClrTx/>
              <a:buSzTx/>
              <a:buFontTx/>
              <a:buNone/>
              <a:tabLst/>
            </a:pPr>
            <a:r>
              <a:rPr lang="en-GB" dirty="0">
                <a:solidFill>
                  <a:schemeClr val="accent1">
                    <a:lumMod val="75000"/>
                  </a:schemeClr>
                </a:solidFill>
              </a:rPr>
              <a:t>Headteacher</a:t>
            </a:r>
            <a:endParaRPr kumimoji="0" lang="en-GB" sz="4200" b="0" i="0" u="none" strike="noStrike" cap="none" spc="0" normalizeH="0" baseline="0" dirty="0">
              <a:ln>
                <a:noFill/>
              </a:ln>
              <a:solidFill>
                <a:schemeClr val="accent1">
                  <a:lumMod val="75000"/>
                </a:schemeClr>
              </a:solidFill>
              <a:effectLst/>
              <a:uFillTx/>
              <a:sym typeface="Gill Sans"/>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165" name="Shape 165"/>
          <p:cNvSpPr>
            <a:spLocks noGrp="1"/>
          </p:cNvSpPr>
          <p:nvPr>
            <p:ph type="body" sz="quarter" idx="1"/>
          </p:nvPr>
        </p:nvSpPr>
        <p:spPr>
          <a:xfrm>
            <a:off x="1269999" y="1777478"/>
            <a:ext cx="10464800" cy="850900"/>
          </a:xfrm>
          <a:prstGeom prst="rect">
            <a:avLst/>
          </a:prstGeom>
        </p:spPr>
        <p:txBody>
          <a:bodyPr/>
          <a:lstStyle/>
          <a:p>
            <a:pPr marL="970642" indent="-653142">
              <a:defRPr sz="4800">
                <a:solidFill>
                  <a:srgbClr val="011993"/>
                </a:solidFill>
              </a:defRPr>
            </a:pPr>
            <a:r>
              <a:rPr dirty="0"/>
              <a:t>Which Packet Ship?</a:t>
            </a:r>
          </a:p>
          <a:p>
            <a:pPr marL="970642" indent="-653142">
              <a:defRPr sz="4800">
                <a:solidFill>
                  <a:srgbClr val="011993"/>
                </a:solidFill>
              </a:defRPr>
            </a:pPr>
            <a:endParaRPr dirty="0"/>
          </a:p>
        </p:txBody>
      </p:sp>
      <p:pic>
        <p:nvPicPr>
          <p:cNvPr id="166"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pic>
        <p:nvPicPr>
          <p:cNvPr id="167" name="Picture 166"/>
          <p:cNvPicPr>
            <a:picLocks/>
          </p:cNvPicPr>
          <p:nvPr/>
        </p:nvPicPr>
        <p:blipFill>
          <a:blip r:embed="rId3"/>
          <a:stretch>
            <a:fillRect/>
          </a:stretch>
        </p:blipFill>
        <p:spPr>
          <a:xfrm>
            <a:off x="552449" y="3032343"/>
            <a:ext cx="11899901" cy="5651500"/>
          </a:xfrm>
          <a:prstGeom prst="rect">
            <a:avLst/>
          </a:prstGeom>
          <a:effectLst>
            <a:outerShdw blurRad="1003300" dist="114974" dir="5400000" rotWithShape="0">
              <a:srgbClr val="000000"/>
            </a:outerShdw>
          </a:effec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165" name="Shape 165"/>
          <p:cNvSpPr>
            <a:spLocks noGrp="1"/>
          </p:cNvSpPr>
          <p:nvPr>
            <p:ph type="body" sz="quarter" idx="1"/>
          </p:nvPr>
        </p:nvSpPr>
        <p:spPr>
          <a:xfrm>
            <a:off x="468333" y="1092200"/>
            <a:ext cx="10464800" cy="850900"/>
          </a:xfrm>
          <a:prstGeom prst="rect">
            <a:avLst/>
          </a:prstGeom>
        </p:spPr>
        <p:txBody>
          <a:bodyPr/>
          <a:lstStyle/>
          <a:p>
            <a:pPr marL="317500" indent="0">
              <a:buNone/>
              <a:defRPr sz="4800">
                <a:solidFill>
                  <a:srgbClr val="011993"/>
                </a:solidFill>
              </a:defRPr>
            </a:pPr>
            <a:r>
              <a:rPr dirty="0"/>
              <a:t>Which Packet Ship</a:t>
            </a:r>
            <a:r>
              <a:rPr lang="en-GB" dirty="0"/>
              <a:t> are you in</a:t>
            </a:r>
            <a:r>
              <a:rPr dirty="0"/>
              <a:t>?</a:t>
            </a:r>
          </a:p>
          <a:p>
            <a:pPr marL="970642" indent="-653142">
              <a:defRPr sz="4800">
                <a:solidFill>
                  <a:srgbClr val="011993"/>
                </a:solidFill>
              </a:defRPr>
            </a:pPr>
            <a:endParaRPr dirty="0"/>
          </a:p>
        </p:txBody>
      </p:sp>
      <p:pic>
        <p:nvPicPr>
          <p:cNvPr id="166"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11" name="Oval 10">
            <a:extLst>
              <a:ext uri="{FF2B5EF4-FFF2-40B4-BE49-F238E27FC236}">
                <a16:creationId xmlns:a16="http://schemas.microsoft.com/office/drawing/2014/main" id="{E57F26C0-A8B4-450C-B0CF-2A0182D434B8}"/>
              </a:ext>
            </a:extLst>
          </p:cNvPr>
          <p:cNvSpPr/>
          <p:nvPr/>
        </p:nvSpPr>
        <p:spPr>
          <a:xfrm>
            <a:off x="1840985" y="2040383"/>
            <a:ext cx="2795029" cy="26155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b="1" u="sng" dirty="0">
                <a:solidFill>
                  <a:srgbClr val="17365D"/>
                </a:solidFill>
                <a:effectLst/>
                <a:latin typeface="Comic Sans MS" panose="030F0702030302020204" pitchFamily="66" charset="0"/>
                <a:ea typeface="Calibri" panose="020F0502020204030204" pitchFamily="34" charset="0"/>
                <a:cs typeface="Times New Roman" panose="02020603050405020304" pitchFamily="18" charset="0"/>
              </a:rPr>
              <a:t>Pelham</a:t>
            </a:r>
            <a:endParaRPr lang="en-GB" sz="2000" dirty="0">
              <a:effectLst/>
              <a:ea typeface="Calibri" panose="020F0502020204030204" pitchFamily="34" charset="0"/>
              <a:cs typeface="Times New Roman" panose="02020603050405020304" pitchFamily="18" charset="0"/>
            </a:endParaRPr>
          </a:p>
          <a:p>
            <a:pPr algn="ctr">
              <a:spcAft>
                <a:spcPts val="0"/>
              </a:spcAft>
            </a:pPr>
            <a:r>
              <a:rPr lang="en-GB" sz="2000" dirty="0">
                <a:solidFill>
                  <a:srgbClr val="17365D"/>
                </a:solidFill>
                <a:effectLst/>
                <a:latin typeface="Comic Sans MS" panose="030F0702030302020204" pitchFamily="66" charset="0"/>
                <a:ea typeface="Calibri" panose="020F0502020204030204" pitchFamily="34" charset="0"/>
                <a:cs typeface="Times New Roman" panose="02020603050405020304" pitchFamily="18" charset="0"/>
              </a:rPr>
              <a:t>Yorke</a:t>
            </a:r>
            <a:endParaRPr lang="en-GB" sz="2000" dirty="0">
              <a:effectLst/>
              <a:ea typeface="Calibri" panose="020F0502020204030204" pitchFamily="34" charset="0"/>
              <a:cs typeface="Times New Roman" panose="02020603050405020304" pitchFamily="18" charset="0"/>
            </a:endParaRPr>
          </a:p>
          <a:p>
            <a:pPr algn="ctr">
              <a:spcAft>
                <a:spcPts val="0"/>
              </a:spcAft>
            </a:pPr>
            <a:r>
              <a:rPr lang="en-GB" sz="2000" dirty="0">
                <a:solidFill>
                  <a:srgbClr val="17365D"/>
                </a:solidFill>
                <a:effectLst/>
                <a:latin typeface="Comic Sans MS" panose="030F0702030302020204" pitchFamily="66" charset="0"/>
                <a:ea typeface="Calibri" panose="020F0502020204030204" pitchFamily="34" charset="0"/>
                <a:cs typeface="Times New Roman" panose="02020603050405020304" pitchFamily="18" charset="0"/>
              </a:rPr>
              <a:t>Braydon</a:t>
            </a:r>
            <a:endParaRPr lang="en-GB" sz="2000" dirty="0">
              <a:effectLst/>
              <a:ea typeface="Calibri" panose="020F0502020204030204" pitchFamily="34" charset="0"/>
              <a:cs typeface="Times New Roman" panose="02020603050405020304" pitchFamily="18" charset="0"/>
            </a:endParaRPr>
          </a:p>
          <a:p>
            <a:pPr algn="ctr">
              <a:spcAft>
                <a:spcPts val="0"/>
              </a:spcAft>
            </a:pPr>
            <a:r>
              <a:rPr lang="en-GB" sz="2000" dirty="0">
                <a:solidFill>
                  <a:srgbClr val="17365D"/>
                </a:solidFill>
                <a:effectLst/>
                <a:latin typeface="Comic Sans MS" panose="030F0702030302020204" pitchFamily="66" charset="0"/>
                <a:ea typeface="Calibri" panose="020F0502020204030204" pitchFamily="34" charset="0"/>
                <a:cs typeface="Times New Roman" panose="02020603050405020304" pitchFamily="18" charset="0"/>
              </a:rPr>
              <a:t>Lyra</a:t>
            </a:r>
            <a:endParaRPr lang="en-GB" sz="2000" dirty="0">
              <a:effectLst/>
              <a:ea typeface="Calibri" panose="020F0502020204030204" pitchFamily="34" charset="0"/>
              <a:cs typeface="Times New Roman" panose="02020603050405020304" pitchFamily="18" charset="0"/>
            </a:endParaRPr>
          </a:p>
          <a:p>
            <a:pPr algn="ctr">
              <a:spcAft>
                <a:spcPts val="0"/>
              </a:spcAft>
            </a:pPr>
            <a:r>
              <a:rPr lang="en-GB" sz="2000" dirty="0">
                <a:solidFill>
                  <a:srgbClr val="17365D"/>
                </a:solidFill>
                <a:effectLst/>
                <a:latin typeface="Comic Sans MS" panose="030F0702030302020204" pitchFamily="66" charset="0"/>
                <a:ea typeface="Calibri" panose="020F0502020204030204" pitchFamily="34" charset="0"/>
                <a:cs typeface="Times New Roman" panose="02020603050405020304" pitchFamily="18" charset="0"/>
              </a:rPr>
              <a:t>Daisy</a:t>
            </a:r>
            <a:endParaRPr lang="en-GB" sz="2000" dirty="0">
              <a:effectLst/>
              <a:ea typeface="Calibri" panose="020F0502020204030204" pitchFamily="34" charset="0"/>
              <a:cs typeface="Times New Roman" panose="02020603050405020304" pitchFamily="18" charset="0"/>
            </a:endParaRPr>
          </a:p>
          <a:p>
            <a:pPr algn="ctr">
              <a:lnSpc>
                <a:spcPct val="115000"/>
              </a:lnSpc>
              <a:spcAft>
                <a:spcPts val="1000"/>
              </a:spcAft>
            </a:pPr>
            <a:r>
              <a:rPr lang="en-GB" sz="2000" dirty="0">
                <a:solidFill>
                  <a:srgbClr val="17365D"/>
                </a:solidFill>
                <a:effectLst/>
                <a:latin typeface="Comic Sans MS" panose="030F0702030302020204" pitchFamily="66" charset="0"/>
                <a:ea typeface="Calibri" panose="020F0502020204030204" pitchFamily="34" charset="0"/>
                <a:cs typeface="Times New Roman" panose="02020603050405020304" pitchFamily="18" charset="0"/>
              </a:rPr>
              <a:t>Lily</a:t>
            </a:r>
            <a:endParaRPr lang="en-GB" sz="2000" dirty="0">
              <a:effectLst/>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FFE10258-7758-4F2B-BD84-18DAA74542DB}"/>
              </a:ext>
            </a:extLst>
          </p:cNvPr>
          <p:cNvSpPr/>
          <p:nvPr/>
        </p:nvSpPr>
        <p:spPr>
          <a:xfrm>
            <a:off x="4718963" y="1517650"/>
            <a:ext cx="2935201" cy="2744918"/>
          </a:xfrm>
          <a:prstGeom prst="ellipse">
            <a:avLst/>
          </a:prstGeom>
          <a:solidFill>
            <a:srgbClr val="00B05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GB" sz="2000" b="1" u="sng"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0"/>
              </a:spcAft>
            </a:pPr>
            <a:endParaRPr lang="en-GB" sz="2000" b="1" u="sng" dirty="0">
              <a:latin typeface="Comic Sans MS" panose="030F0702030302020204" pitchFamily="66" charset="0"/>
              <a:ea typeface="Calibri" panose="020F0502020204030204" pitchFamily="34" charset="0"/>
              <a:cs typeface="Times New Roman" panose="02020603050405020304" pitchFamily="18" charset="0"/>
            </a:endParaRPr>
          </a:p>
          <a:p>
            <a:pPr algn="ctr">
              <a:spcAft>
                <a:spcPts val="0"/>
              </a:spcAft>
            </a:pPr>
            <a:r>
              <a:rPr lang="en-GB" sz="2000" b="1" u="sng" dirty="0">
                <a:effectLst/>
                <a:latin typeface="Comic Sans MS" panose="030F0702030302020204" pitchFamily="66" charset="0"/>
                <a:ea typeface="Calibri" panose="020F0502020204030204" pitchFamily="34" charset="0"/>
                <a:cs typeface="Times New Roman" panose="02020603050405020304" pitchFamily="18" charset="0"/>
              </a:rPr>
              <a:t>Walsingham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Laurie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Wilf</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Harry 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Rowan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Max</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EB90ED2B-44D8-4FD9-8A33-F5A937FDD149}"/>
              </a:ext>
            </a:extLst>
          </p:cNvPr>
          <p:cNvSpPr/>
          <p:nvPr/>
        </p:nvSpPr>
        <p:spPr>
          <a:xfrm>
            <a:off x="7712428" y="1943100"/>
            <a:ext cx="2935201" cy="2744918"/>
          </a:xfrm>
          <a:prstGeom prst="ellipse">
            <a:avLst/>
          </a:prstGeom>
          <a:solidFill>
            <a:srgbClr val="00B0F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GB" sz="2000" b="1" u="sng"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0"/>
              </a:spcAft>
            </a:pPr>
            <a:r>
              <a:rPr lang="en-GB" sz="2000" b="1" u="sng" dirty="0">
                <a:effectLst/>
                <a:latin typeface="Comic Sans MS" panose="030F0702030302020204" pitchFamily="66" charset="0"/>
                <a:ea typeface="Calibri" panose="020F0502020204030204" pitchFamily="34" charset="0"/>
                <a:cs typeface="Times New Roman" panose="02020603050405020304" pitchFamily="18" charset="0"/>
              </a:rPr>
              <a:t>Freeling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Levan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Ivy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Audrey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err="1">
                <a:effectLst/>
                <a:latin typeface="Comic Sans MS" panose="030F0702030302020204" pitchFamily="66" charset="0"/>
                <a:ea typeface="Calibri" panose="020F0502020204030204" pitchFamily="34" charset="0"/>
                <a:cs typeface="Times New Roman" panose="02020603050405020304" pitchFamily="18" charset="0"/>
              </a:rPr>
              <a:t>Wilkie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Teddy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ECB1D1EE-4F70-46C5-80DB-F6E7ED608BC0}"/>
              </a:ext>
            </a:extLst>
          </p:cNvPr>
          <p:cNvSpPr/>
          <p:nvPr/>
        </p:nvSpPr>
        <p:spPr>
          <a:xfrm>
            <a:off x="1784465" y="4690161"/>
            <a:ext cx="2932473" cy="2880986"/>
          </a:xfrm>
          <a:prstGeom prst="ellipse">
            <a:avLst/>
          </a:prstGeom>
          <a:solidFill>
            <a:schemeClr val="accent4"/>
          </a:solidFill>
          <a:ln w="12700" cap="flat">
            <a:solidFill>
              <a:srgbClr val="00206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endParaRPr>
          </a:p>
        </p:txBody>
      </p:sp>
      <p:sp>
        <p:nvSpPr>
          <p:cNvPr id="4" name="Rectangle 3">
            <a:extLst>
              <a:ext uri="{FF2B5EF4-FFF2-40B4-BE49-F238E27FC236}">
                <a16:creationId xmlns:a16="http://schemas.microsoft.com/office/drawing/2014/main" id="{CD99B6B2-4CA7-4E6C-A818-377B9024DBB6}"/>
              </a:ext>
            </a:extLst>
          </p:cNvPr>
          <p:cNvSpPr/>
          <p:nvPr/>
        </p:nvSpPr>
        <p:spPr>
          <a:xfrm>
            <a:off x="2252660" y="5384423"/>
            <a:ext cx="1834232" cy="1938992"/>
          </a:xfrm>
          <a:prstGeom prst="rect">
            <a:avLst/>
          </a:prstGeom>
        </p:spPr>
        <p:txBody>
          <a:bodyPr wrap="square">
            <a:spAutoFit/>
          </a:bodyPr>
          <a:lstStyle/>
          <a:p>
            <a:r>
              <a:rPr lang="en-GB" sz="2000" b="1" u="sng" dirty="0">
                <a:latin typeface="Comic Sans MS" panose="030F0702030302020204" pitchFamily="66" charset="0"/>
                <a:ea typeface="Calibri" panose="020F0502020204030204" pitchFamily="34" charset="0"/>
                <a:cs typeface="Times New Roman" panose="02020603050405020304" pitchFamily="18" charset="0"/>
              </a:rPr>
              <a:t>Swiftsure</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ea typeface="Calibri" panose="020F0502020204030204" pitchFamily="34" charset="0"/>
                <a:cs typeface="Times New Roman" panose="02020603050405020304" pitchFamily="18" charset="0"/>
              </a:rPr>
              <a:t>Amelia</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ea typeface="Calibri" panose="020F0502020204030204" pitchFamily="34" charset="0"/>
                <a:cs typeface="Times New Roman" panose="02020603050405020304" pitchFamily="18" charset="0"/>
              </a:rPr>
              <a:t>Orla</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ea typeface="Calibri" panose="020F0502020204030204" pitchFamily="34" charset="0"/>
                <a:cs typeface="Times New Roman" panose="02020603050405020304" pitchFamily="18" charset="0"/>
              </a:rPr>
              <a:t>Ruben</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ea typeface="Calibri" panose="020F0502020204030204" pitchFamily="34" charset="0"/>
                <a:cs typeface="Times New Roman" panose="02020603050405020304" pitchFamily="18" charset="0"/>
              </a:rPr>
              <a:t>Sonny</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omic Sans MS" panose="030F0702030302020204" pitchFamily="66" charset="0"/>
                <a:ea typeface="Calibri" panose="020F0502020204030204" pitchFamily="34" charset="0"/>
                <a:cs typeface="Times New Roman" panose="02020603050405020304" pitchFamily="18" charset="0"/>
              </a:rPr>
              <a:t>Megan</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8E53E210-2CFB-46E5-82A2-F399A9E64B9D}"/>
              </a:ext>
            </a:extLst>
          </p:cNvPr>
          <p:cNvSpPr/>
          <p:nvPr/>
        </p:nvSpPr>
        <p:spPr>
          <a:xfrm>
            <a:off x="4716938" y="5384423"/>
            <a:ext cx="2795029" cy="2880986"/>
          </a:xfrm>
          <a:prstGeom prst="ellipse">
            <a:avLst/>
          </a:prstGeom>
          <a:solidFill>
            <a:srgbClr val="7030A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GB" sz="2000" b="1" u="sng"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0"/>
              </a:spcAft>
            </a:pPr>
            <a:r>
              <a:rPr lang="en-GB" sz="2000" b="1" u="sng" dirty="0">
                <a:effectLst/>
                <a:latin typeface="Comic Sans MS" panose="030F0702030302020204" pitchFamily="66" charset="0"/>
                <a:ea typeface="Calibri" panose="020F0502020204030204" pitchFamily="34" charset="0"/>
                <a:cs typeface="Times New Roman" panose="02020603050405020304" pitchFamily="18" charset="0"/>
              </a:rPr>
              <a:t>Fox</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Arlan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Harry H</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Jessie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Avalon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Julen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D63E3501-8C9C-4291-877C-0B072D696FE4}"/>
              </a:ext>
            </a:extLst>
          </p:cNvPr>
          <p:cNvSpPr/>
          <p:nvPr/>
        </p:nvSpPr>
        <p:spPr>
          <a:xfrm>
            <a:off x="7485262" y="4802154"/>
            <a:ext cx="3121898" cy="2880985"/>
          </a:xfrm>
          <a:prstGeom prst="ellipse">
            <a:avLst/>
          </a:prstGeom>
          <a:solidFill>
            <a:srgbClr val="FF0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GB" sz="2000" b="1" u="sng"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0"/>
              </a:spcAft>
            </a:pPr>
            <a:endParaRPr lang="en-GB" sz="2000" b="1" u="sng" dirty="0">
              <a:latin typeface="Comic Sans MS" panose="030F0702030302020204" pitchFamily="66" charset="0"/>
              <a:ea typeface="Calibri" panose="020F0502020204030204" pitchFamily="34" charset="0"/>
              <a:cs typeface="Times New Roman" panose="02020603050405020304" pitchFamily="18" charset="0"/>
            </a:endParaRPr>
          </a:p>
          <a:p>
            <a:pPr algn="ctr">
              <a:spcAft>
                <a:spcPts val="0"/>
              </a:spcAft>
            </a:pPr>
            <a:r>
              <a:rPr lang="en-GB" sz="2000" b="1" u="sng" dirty="0">
                <a:effectLst/>
                <a:latin typeface="Comic Sans MS" panose="030F0702030302020204" pitchFamily="66" charset="0"/>
                <a:ea typeface="Calibri" panose="020F0502020204030204" pitchFamily="34" charset="0"/>
                <a:cs typeface="Times New Roman" panose="02020603050405020304" pitchFamily="18" charset="0"/>
              </a:rPr>
              <a:t>Chichester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Evie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Lucy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Felix</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Ollie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Lenny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658468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233" name="Shape 233"/>
          <p:cNvSpPr>
            <a:spLocks noGrp="1"/>
          </p:cNvSpPr>
          <p:nvPr>
            <p:ph type="body" sz="quarter" idx="1"/>
          </p:nvPr>
        </p:nvSpPr>
        <p:spPr>
          <a:xfrm>
            <a:off x="1270000" y="825500"/>
            <a:ext cx="10464800" cy="850900"/>
          </a:xfrm>
          <a:prstGeom prst="rect">
            <a:avLst/>
          </a:prstGeom>
        </p:spPr>
        <p:txBody>
          <a:bodyPr/>
          <a:lstStyle>
            <a:lvl1pPr marL="970642" indent="-653142">
              <a:defRPr sz="4800">
                <a:solidFill>
                  <a:srgbClr val="011993"/>
                </a:solidFill>
              </a:defRPr>
            </a:lvl1pPr>
          </a:lstStyle>
          <a:p>
            <a:pPr marL="317500" indent="0">
              <a:buNone/>
            </a:pPr>
            <a:r>
              <a:rPr dirty="0"/>
              <a:t>Marlborough Manners for all</a:t>
            </a:r>
          </a:p>
        </p:txBody>
      </p:sp>
      <p:pic>
        <p:nvPicPr>
          <p:cNvPr id="234"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35" name="Shape 235"/>
          <p:cNvSpPr/>
          <p:nvPr/>
        </p:nvSpPr>
        <p:spPr>
          <a:xfrm>
            <a:off x="2142440" y="2838163"/>
            <a:ext cx="11823701" cy="86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5200">
                <a:solidFill>
                  <a:schemeClr val="accent5"/>
                </a:solidFill>
              </a:defRPr>
            </a:lvl1pPr>
          </a:lstStyle>
          <a:p>
            <a:r>
              <a:rPr dirty="0"/>
              <a:t>Show good manners all the time</a:t>
            </a:r>
          </a:p>
        </p:txBody>
      </p:sp>
      <p:sp>
        <p:nvSpPr>
          <p:cNvPr id="236" name="Shape 236"/>
          <p:cNvSpPr/>
          <p:nvPr/>
        </p:nvSpPr>
        <p:spPr>
          <a:xfrm>
            <a:off x="1552653" y="4444999"/>
            <a:ext cx="11823701" cy="86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5200">
                <a:solidFill>
                  <a:schemeClr val="accent5"/>
                </a:solidFill>
              </a:defRPr>
            </a:lvl1pPr>
          </a:lstStyle>
          <a:p>
            <a:r>
              <a:rPr dirty="0"/>
              <a:t>Take care of everyone and everything</a:t>
            </a:r>
          </a:p>
        </p:txBody>
      </p:sp>
      <p:sp>
        <p:nvSpPr>
          <p:cNvPr id="237" name="Shape 237"/>
          <p:cNvSpPr/>
          <p:nvPr/>
        </p:nvSpPr>
        <p:spPr>
          <a:xfrm>
            <a:off x="814297" y="6546415"/>
            <a:ext cx="11823701" cy="1625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5200">
                <a:solidFill>
                  <a:schemeClr val="accent5"/>
                </a:solidFill>
              </a:defRPr>
            </a:lvl1pPr>
          </a:lstStyle>
          <a:p>
            <a:r>
              <a:rPr dirty="0"/>
              <a:t>Follow all instructions with attention and thought</a:t>
            </a:r>
          </a:p>
        </p:txBody>
      </p:sp>
      <p:grpSp>
        <p:nvGrpSpPr>
          <p:cNvPr id="240" name="Group 240"/>
          <p:cNvGrpSpPr/>
          <p:nvPr/>
        </p:nvGrpSpPr>
        <p:grpSpPr>
          <a:xfrm>
            <a:off x="10206397" y="228708"/>
            <a:ext cx="2169972" cy="2895384"/>
            <a:chOff x="0" y="0"/>
            <a:chExt cx="2169970" cy="2895383"/>
          </a:xfrm>
        </p:grpSpPr>
        <p:pic>
          <p:nvPicPr>
            <p:cNvPr id="239" name="IMG_4120.jpg"/>
            <p:cNvPicPr>
              <a:picLocks noChangeAspect="1"/>
            </p:cNvPicPr>
            <p:nvPr/>
          </p:nvPicPr>
          <p:blipFill>
            <a:blip r:embed="rId3"/>
            <a:stretch>
              <a:fillRect/>
            </a:stretch>
          </p:blipFill>
          <p:spPr>
            <a:xfrm>
              <a:off x="127000" y="88900"/>
              <a:ext cx="1915971" cy="2565184"/>
            </a:xfrm>
            <a:prstGeom prst="rect">
              <a:avLst/>
            </a:prstGeom>
            <a:ln>
              <a:noFill/>
            </a:ln>
            <a:effectLst/>
          </p:spPr>
        </p:pic>
        <p:pic>
          <p:nvPicPr>
            <p:cNvPr id="238" name="Picture 237"/>
            <p:cNvPicPr>
              <a:picLocks/>
            </p:cNvPicPr>
            <p:nvPr/>
          </p:nvPicPr>
          <p:blipFill>
            <a:blip r:embed="rId4"/>
            <a:stretch>
              <a:fillRect/>
            </a:stretch>
          </p:blipFill>
          <p:spPr>
            <a:xfrm>
              <a:off x="0" y="0"/>
              <a:ext cx="2169971" cy="2895384"/>
            </a:xfrm>
            <a:prstGeom prst="rect">
              <a:avLst/>
            </a:prstGeom>
            <a:effectLst/>
          </p:spPr>
        </p:pic>
      </p:gr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252" name="Shape 252"/>
          <p:cNvSpPr>
            <a:spLocks noGrp="1"/>
          </p:cNvSpPr>
          <p:nvPr>
            <p:ph type="body" sz="quarter" idx="1"/>
          </p:nvPr>
        </p:nvSpPr>
        <p:spPr>
          <a:xfrm>
            <a:off x="1270000" y="825500"/>
            <a:ext cx="10464800" cy="850900"/>
          </a:xfrm>
          <a:prstGeom prst="rect">
            <a:avLst/>
          </a:prstGeom>
        </p:spPr>
        <p:txBody>
          <a:bodyPr/>
          <a:lstStyle>
            <a:lvl1pPr marL="970642" indent="-653142">
              <a:defRPr sz="4800">
                <a:solidFill>
                  <a:srgbClr val="011993"/>
                </a:solidFill>
              </a:defRPr>
            </a:lvl1pPr>
          </a:lstStyle>
          <a:p>
            <a:pPr marL="317500" indent="0">
              <a:buNone/>
            </a:pPr>
            <a:r>
              <a:rPr dirty="0"/>
              <a:t>Starting at Marlborough…</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54" name="Shape 254"/>
          <p:cNvSpPr/>
          <p:nvPr/>
        </p:nvSpPr>
        <p:spPr>
          <a:xfrm>
            <a:off x="406701" y="1676400"/>
            <a:ext cx="12458700" cy="89665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011993"/>
                </a:solidFill>
              </a:defRPr>
            </a:pPr>
            <a:r>
              <a:rPr b="1" dirty="0"/>
              <a:t>Dress Code</a:t>
            </a:r>
            <a:endParaRPr lang="en-GB" b="1" dirty="0"/>
          </a:p>
          <a:p>
            <a:pPr algn="l">
              <a:defRPr sz="3600">
                <a:solidFill>
                  <a:srgbClr val="011993"/>
                </a:solidFill>
              </a:defRPr>
            </a:pPr>
            <a:r>
              <a:rPr lang="en-GB" dirty="0"/>
              <a:t>Look at how smart our children are! </a:t>
            </a:r>
          </a:p>
          <a:p>
            <a:pPr algn="l">
              <a:defRPr sz="3600">
                <a:solidFill>
                  <a:srgbClr val="011993"/>
                </a:solidFill>
              </a:defRPr>
            </a:pPr>
            <a:r>
              <a:rPr lang="en-GB" dirty="0"/>
              <a:t>Have a look at our website for our further details about our </a:t>
            </a:r>
          </a:p>
          <a:p>
            <a:pPr algn="l">
              <a:defRPr sz="3600">
                <a:solidFill>
                  <a:srgbClr val="011993"/>
                </a:solidFill>
              </a:defRPr>
            </a:pPr>
            <a:r>
              <a:rPr lang="en-GB" dirty="0"/>
              <a:t>dress code and suppliers.  </a:t>
            </a:r>
            <a:r>
              <a:rPr lang="en-GB" dirty="0">
                <a:hlinkClick r:id="rId3"/>
              </a:rPr>
              <a:t>https://marlborough.eschools.co.uk/website/dress_code/465790</a:t>
            </a:r>
            <a:endParaRPr lang="en-GB" dirty="0"/>
          </a:p>
          <a:p>
            <a:pPr algn="l">
              <a:defRPr sz="3600">
                <a:solidFill>
                  <a:srgbClr val="011993"/>
                </a:solidFill>
              </a:defRPr>
            </a:pPr>
            <a:r>
              <a:rPr lang="en-GB" dirty="0"/>
              <a:t>As children start school we want them to become independent so please bear this in mind when making school uniform purchases, especially shoes!</a:t>
            </a: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p:txBody>
      </p:sp>
      <p:pic>
        <p:nvPicPr>
          <p:cNvPr id="2" name="Picture 1">
            <a:extLst>
              <a:ext uri="{FF2B5EF4-FFF2-40B4-BE49-F238E27FC236}">
                <a16:creationId xmlns:a16="http://schemas.microsoft.com/office/drawing/2014/main" id="{830423F2-A4F1-4761-9DC9-79D049255D07}"/>
              </a:ext>
            </a:extLst>
          </p:cNvPr>
          <p:cNvPicPr>
            <a:picLocks noChangeAspect="1"/>
          </p:cNvPicPr>
          <p:nvPr/>
        </p:nvPicPr>
        <p:blipFill>
          <a:blip r:embed="rId4"/>
          <a:stretch>
            <a:fillRect/>
          </a:stretch>
        </p:blipFill>
        <p:spPr>
          <a:xfrm>
            <a:off x="4424875" y="5694645"/>
            <a:ext cx="4944594" cy="3708446"/>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152400" y="50800"/>
            <a:ext cx="3086100" cy="1041400"/>
          </a:xfrm>
          <a:prstGeom prst="rect">
            <a:avLst/>
          </a:prstGeom>
        </p:spPr>
        <p:txBody>
          <a:bodyPr/>
          <a:lstStyle>
            <a:lvl1pPr>
              <a:defRPr sz="2400">
                <a:solidFill>
                  <a:srgbClr val="945200"/>
                </a:solidFill>
              </a:defRPr>
            </a:lvl1pPr>
          </a:lstStyle>
          <a:p>
            <a:r>
              <a:t>Marlborough School</a:t>
            </a:r>
          </a:p>
        </p:txBody>
      </p:sp>
      <p:sp>
        <p:nvSpPr>
          <p:cNvPr id="252" name="Shape 252"/>
          <p:cNvSpPr>
            <a:spLocks noGrp="1"/>
          </p:cNvSpPr>
          <p:nvPr>
            <p:ph type="body" sz="quarter" idx="1"/>
          </p:nvPr>
        </p:nvSpPr>
        <p:spPr>
          <a:xfrm>
            <a:off x="1270000" y="825500"/>
            <a:ext cx="10464800" cy="850900"/>
          </a:xfrm>
          <a:prstGeom prst="rect">
            <a:avLst/>
          </a:prstGeom>
        </p:spPr>
        <p:txBody>
          <a:bodyPr/>
          <a:lstStyle>
            <a:lvl1pPr marL="970642" indent="-653142">
              <a:defRPr sz="4800">
                <a:solidFill>
                  <a:srgbClr val="011993"/>
                </a:solidFill>
              </a:defRPr>
            </a:lvl1pPr>
          </a:lstStyle>
          <a:p>
            <a:pPr marL="317500" indent="0">
              <a:buNone/>
            </a:pPr>
            <a:r>
              <a:rPr dirty="0"/>
              <a:t>Starting at Marlborough…</a:t>
            </a:r>
          </a:p>
        </p:txBody>
      </p:sp>
      <p:pic>
        <p:nvPicPr>
          <p:cNvPr id="253" name="packet ships at sea.png"/>
          <p:cNvPicPr>
            <a:picLocks noChangeAspect="1"/>
          </p:cNvPicPr>
          <p:nvPr/>
        </p:nvPicPr>
        <p:blipFill>
          <a:blip r:embed="rId2"/>
          <a:stretch>
            <a:fillRect/>
          </a:stretch>
        </p:blipFill>
        <p:spPr>
          <a:xfrm>
            <a:off x="217887" y="76200"/>
            <a:ext cx="2921001" cy="359653"/>
          </a:xfrm>
          <a:prstGeom prst="rect">
            <a:avLst/>
          </a:prstGeom>
          <a:ln w="12700">
            <a:miter lim="400000"/>
          </a:ln>
        </p:spPr>
      </p:pic>
      <p:sp>
        <p:nvSpPr>
          <p:cNvPr id="254" name="Shape 254"/>
          <p:cNvSpPr/>
          <p:nvPr/>
        </p:nvSpPr>
        <p:spPr>
          <a:xfrm>
            <a:off x="369123" y="2095837"/>
            <a:ext cx="12458700" cy="730456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011993"/>
                </a:solidFill>
              </a:defRPr>
            </a:pPr>
            <a:r>
              <a:rPr lang="en-GB" b="1" dirty="0"/>
              <a:t>PE kit</a:t>
            </a:r>
          </a:p>
          <a:p>
            <a:pPr algn="l">
              <a:defRPr sz="3600">
                <a:solidFill>
                  <a:srgbClr val="011993"/>
                </a:solidFill>
              </a:defRPr>
            </a:pPr>
            <a:r>
              <a:rPr lang="en-GB" dirty="0"/>
              <a:t>Children will need a PE kit, with their names on each item of clothing. This consists of a Packet Ship t-shirt and black shorts.</a:t>
            </a:r>
          </a:p>
          <a:p>
            <a:pPr algn="l">
              <a:defRPr sz="3600">
                <a:solidFill>
                  <a:srgbClr val="011993"/>
                </a:solidFill>
              </a:defRPr>
            </a:pPr>
            <a:r>
              <a:rPr lang="en-GB" dirty="0"/>
              <a:t>Children will not need swimming costumes yet.</a:t>
            </a:r>
          </a:p>
          <a:p>
            <a:pPr algn="l">
              <a:defRPr sz="3600">
                <a:solidFill>
                  <a:srgbClr val="011993"/>
                </a:solidFill>
              </a:defRPr>
            </a:pPr>
            <a:r>
              <a:rPr lang="en-GB" dirty="0"/>
              <a:t>Please can children have labelled wellies in school.</a:t>
            </a:r>
          </a:p>
          <a:p>
            <a:pPr algn="l">
              <a:defRPr sz="3600">
                <a:solidFill>
                  <a:srgbClr val="011993"/>
                </a:solidFill>
              </a:defRPr>
            </a:pPr>
            <a:r>
              <a:rPr lang="en-GB" dirty="0">
                <a:hlinkClick r:id="rId3"/>
              </a:rPr>
              <a:t>https://marlborough.eschools.co.uk/website/dress_code/465790</a:t>
            </a:r>
            <a:endParaRPr lang="en-GB"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a:p>
            <a:pPr algn="l">
              <a:defRPr sz="3600">
                <a:solidFill>
                  <a:srgbClr val="011993"/>
                </a:solidFill>
              </a:defRPr>
            </a:pPr>
            <a:endParaRPr dirty="0"/>
          </a:p>
        </p:txBody>
      </p:sp>
      <p:pic>
        <p:nvPicPr>
          <p:cNvPr id="3" name="Picture 2">
            <a:extLst>
              <a:ext uri="{FF2B5EF4-FFF2-40B4-BE49-F238E27FC236}">
                <a16:creationId xmlns:a16="http://schemas.microsoft.com/office/drawing/2014/main" id="{53D01373-0D80-4681-82A9-089579E294B1}"/>
              </a:ext>
            </a:extLst>
          </p:cNvPr>
          <p:cNvPicPr>
            <a:picLocks noChangeAspect="1"/>
          </p:cNvPicPr>
          <p:nvPr/>
        </p:nvPicPr>
        <p:blipFill>
          <a:blip r:embed="rId4"/>
          <a:stretch>
            <a:fillRect/>
          </a:stretch>
        </p:blipFill>
        <p:spPr>
          <a:xfrm>
            <a:off x="4435973" y="6012493"/>
            <a:ext cx="4132854" cy="2755728"/>
          </a:xfrm>
          <a:prstGeom prst="rect">
            <a:avLst/>
          </a:prstGeom>
        </p:spPr>
      </p:pic>
      <p:pic>
        <p:nvPicPr>
          <p:cNvPr id="4" name="Picture 3">
            <a:extLst>
              <a:ext uri="{FF2B5EF4-FFF2-40B4-BE49-F238E27FC236}">
                <a16:creationId xmlns:a16="http://schemas.microsoft.com/office/drawing/2014/main" id="{A248098A-8937-4C77-AF6A-6ACBD9A8C1DB}"/>
              </a:ext>
            </a:extLst>
          </p:cNvPr>
          <p:cNvPicPr>
            <a:picLocks noChangeAspect="1"/>
          </p:cNvPicPr>
          <p:nvPr/>
        </p:nvPicPr>
        <p:blipFill>
          <a:blip r:embed="rId5"/>
          <a:stretch>
            <a:fillRect/>
          </a:stretch>
        </p:blipFill>
        <p:spPr>
          <a:xfrm>
            <a:off x="8395221" y="6012493"/>
            <a:ext cx="4133592" cy="2755728"/>
          </a:xfrm>
          <a:prstGeom prst="rect">
            <a:avLst/>
          </a:prstGeom>
        </p:spPr>
      </p:pic>
      <p:pic>
        <p:nvPicPr>
          <p:cNvPr id="6" name="Picture 5">
            <a:extLst>
              <a:ext uri="{FF2B5EF4-FFF2-40B4-BE49-F238E27FC236}">
                <a16:creationId xmlns:a16="http://schemas.microsoft.com/office/drawing/2014/main" id="{359D39B8-E983-43AD-AE35-B0ACEFE9FC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738" y="6012493"/>
            <a:ext cx="4133592" cy="2755728"/>
          </a:xfrm>
          <a:prstGeom prst="rect">
            <a:avLst/>
          </a:prstGeom>
        </p:spPr>
      </p:pic>
    </p:spTree>
    <p:extLst>
      <p:ext uri="{BB962C8B-B14F-4D97-AF65-F5344CB8AC3E}">
        <p14:creationId xmlns:p14="http://schemas.microsoft.com/office/powerpoint/2010/main" val="1128383083"/>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364</TotalTime>
  <Words>1157</Words>
  <Application>Microsoft Office PowerPoint</Application>
  <PresentationFormat>Custom</PresentationFormat>
  <Paragraphs>259</Paragraphs>
  <Slides>20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Bradley Hand ITC</vt:lpstr>
      <vt:lpstr>Calibri</vt:lpstr>
      <vt:lpstr>Comic Sans MS</vt:lpstr>
      <vt:lpstr>Gill Sans</vt:lpstr>
      <vt:lpstr>Lucida Grande</vt:lpstr>
      <vt:lpstr>Times New Roman</vt:lpstr>
      <vt:lpstr>White</vt:lpstr>
      <vt:lpstr>Marlborough School</vt:lpstr>
      <vt:lpstr>Marlborough School</vt:lpstr>
      <vt:lpstr>Marlborough School</vt:lpstr>
      <vt:lpstr>Marlborough School</vt:lpstr>
      <vt:lpstr>Marlborough School</vt:lpstr>
      <vt:lpstr>Marlborough School</vt:lpstr>
      <vt:lpstr>Marlborough School</vt:lpstr>
      <vt:lpstr>Marlborough School</vt:lpstr>
      <vt:lpstr>Marlborough School</vt:lpstr>
      <vt:lpstr>Marlborough School</vt:lpstr>
      <vt:lpstr>Marlborough School</vt:lpstr>
      <vt:lpstr>Marlborough School</vt:lpstr>
      <vt:lpstr>Marlborough School</vt:lpstr>
      <vt:lpstr>Marlborough School</vt:lpstr>
      <vt:lpstr>Transition Sessions </vt:lpstr>
      <vt:lpstr>Transition Phone Calls </vt:lpstr>
      <vt:lpstr>Marlborough School</vt:lpstr>
      <vt:lpstr>Marlborough School</vt:lpstr>
      <vt:lpstr>Marlborough School</vt:lpstr>
      <vt:lpstr>Marlborough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Marlborough School</dc:title>
  <dc:creator>Olivia Pentecost</dc:creator>
  <cp:lastModifiedBy>Abi Squibb</cp:lastModifiedBy>
  <cp:revision>40</cp:revision>
  <cp:lastPrinted>2020-07-03T09:38:06Z</cp:lastPrinted>
  <dcterms:modified xsi:type="dcterms:W3CDTF">2021-06-22T13:56:11Z</dcterms:modified>
</cp:coreProperties>
</file>