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6" r:id="rId7"/>
    <p:sldId id="268" r:id="rId8"/>
    <p:sldId id="278" r:id="rId9"/>
    <p:sldId id="272" r:id="rId10"/>
    <p:sldId id="274" r:id="rId11"/>
    <p:sldId id="273" r:id="rId12"/>
    <p:sldId id="275" r:id="rId13"/>
    <p:sldId id="276" r:id="rId14"/>
    <p:sldId id="269" r:id="rId15"/>
    <p:sldId id="277" r:id="rId16"/>
    <p:sldId id="270" r:id="rId17"/>
  </p:sldIdLst>
  <p:sldSz cx="13004800" cy="9753600"/>
  <p:notesSz cx="6858000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715153"/>
            <a:ext cx="5029200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8252354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8252354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https://vimeo.com/68252354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https://vimeo.com/68252354</a:t>
            </a:r>
          </a:p>
        </p:txBody>
      </p:sp>
    </p:spTree>
    <p:extLst>
      <p:ext uri="{BB962C8B-B14F-4D97-AF65-F5344CB8AC3E}">
        <p14:creationId xmlns:p14="http://schemas.microsoft.com/office/powerpoint/2010/main" val="357709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hyperlink" Target="https://vimeo.com/127502097" TargetMode="External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hyperlink" Target="https://vimeo.com/68252354" TargetMode="External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hyperlink" Target="https://vimeo.com/127502097" TargetMode="External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rlborough.eschools.co.uk/website/dress_code/46579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lborough.eschools.co.uk/website/dress_code/46579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ctrTitle"/>
          </p:nvPr>
        </p:nvSpPr>
        <p:spPr>
          <a:xfrm>
            <a:off x="1270000" y="-307997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ubTitle" sz="half" idx="1"/>
          </p:nvPr>
        </p:nvSpPr>
        <p:spPr>
          <a:xfrm>
            <a:off x="1270000" y="3030274"/>
            <a:ext cx="10464800" cy="280387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11993"/>
                </a:solidFill>
              </a:defRPr>
            </a:pPr>
            <a:r>
              <a:rPr sz="4800" b="1" dirty="0"/>
              <a:t>Starting in Reception Class 20</a:t>
            </a:r>
            <a:r>
              <a:rPr lang="en-GB" sz="4800" b="1" dirty="0"/>
              <a:t>20</a:t>
            </a:r>
            <a:endParaRPr sz="4800" b="1" dirty="0"/>
          </a:p>
          <a:p>
            <a:pPr>
              <a:defRPr>
                <a:solidFill>
                  <a:srgbClr val="011993"/>
                </a:solidFill>
              </a:defRPr>
            </a:pPr>
            <a:endParaRPr sz="4800" b="1" dirty="0"/>
          </a:p>
          <a:p>
            <a:pPr>
              <a:defRPr>
                <a:solidFill>
                  <a:srgbClr val="011993"/>
                </a:solidFill>
              </a:defRPr>
            </a:pPr>
            <a:endParaRPr sz="4800" b="1" dirty="0"/>
          </a:p>
          <a:p>
            <a:pPr>
              <a:defRPr>
                <a:solidFill>
                  <a:srgbClr val="011993"/>
                </a:solidFill>
              </a:defRPr>
            </a:pPr>
            <a:endParaRPr sz="4800" b="1" dirty="0"/>
          </a:p>
        </p:txBody>
      </p:sp>
      <p:pic>
        <p:nvPicPr>
          <p:cNvPr id="139" name="packet ship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5754" y="680443"/>
            <a:ext cx="9573292" cy="1079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" name="Group 142"/>
          <p:cNvGrpSpPr/>
          <p:nvPr/>
        </p:nvGrpSpPr>
        <p:grpSpPr>
          <a:xfrm>
            <a:off x="2807979" y="3860801"/>
            <a:ext cx="7388842" cy="5681332"/>
            <a:chOff x="0" y="0"/>
            <a:chExt cx="7388840" cy="5681331"/>
          </a:xfrm>
        </p:grpSpPr>
        <p:pic>
          <p:nvPicPr>
            <p:cNvPr id="141" name="IMG_0173_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7134841" cy="53511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" name="Picture 139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388841" cy="568133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pic>
        <p:nvPicPr>
          <p:cNvPr id="253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85A46-B1BF-4326-AADF-3B409B589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57" t="18467" r="22946" b="14673"/>
          <a:stretch/>
        </p:blipFill>
        <p:spPr>
          <a:xfrm>
            <a:off x="217887" y="995520"/>
            <a:ext cx="12210200" cy="80403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74D0EA-E328-4461-A391-B9AB9B393A17}"/>
              </a:ext>
            </a:extLst>
          </p:cNvPr>
          <p:cNvSpPr txBox="1"/>
          <p:nvPr/>
        </p:nvSpPr>
        <p:spPr>
          <a:xfrm>
            <a:off x="540011" y="717738"/>
            <a:ext cx="596238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Last term’s menu</a:t>
            </a:r>
          </a:p>
        </p:txBody>
      </p:sp>
    </p:spTree>
    <p:extLst>
      <p:ext uri="{BB962C8B-B14F-4D97-AF65-F5344CB8AC3E}">
        <p14:creationId xmlns:p14="http://schemas.microsoft.com/office/powerpoint/2010/main" val="357317762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270000" y="825500"/>
            <a:ext cx="10464800" cy="850900"/>
          </a:xfrm>
          <a:prstGeom prst="rect">
            <a:avLst/>
          </a:prstGeom>
        </p:spPr>
        <p:txBody>
          <a:bodyPr/>
          <a:lstStyle>
            <a:lvl1pPr marL="970642" indent="-653142">
              <a:defRPr sz="4800">
                <a:solidFill>
                  <a:srgbClr val="011993"/>
                </a:solidFill>
              </a:defRPr>
            </a:lvl1pPr>
          </a:lstStyle>
          <a:p>
            <a:pPr marL="317500" indent="0">
              <a:buNone/>
            </a:pPr>
            <a:r>
              <a:rPr dirty="0"/>
              <a:t>Starting at Marlborough…</a:t>
            </a:r>
          </a:p>
        </p:txBody>
      </p:sp>
      <p:pic>
        <p:nvPicPr>
          <p:cNvPr id="253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383261" y="2066047"/>
            <a:ext cx="12458700" cy="730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11993"/>
                </a:solidFill>
              </a:defRPr>
            </a:pPr>
            <a:r>
              <a:rPr b="1" dirty="0"/>
              <a:t>Practical Personal Skills </a:t>
            </a:r>
            <a:endParaRPr lang="en-GB" b="1" dirty="0"/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It is really important that your children becomes independent with many aspects of school life. In order to support them with this it would be helpful if children were able to use a knife and fork, get themselves dressed and undressed for PE and be independent when going to the toilet. 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If you have any worries about this aspect of starting school please talk to Mrs Pearce or Mrs Prason. 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</p:txBody>
      </p:sp>
      <p:grpSp>
        <p:nvGrpSpPr>
          <p:cNvPr id="257" name="Group 257"/>
          <p:cNvGrpSpPr/>
          <p:nvPr/>
        </p:nvGrpSpPr>
        <p:grpSpPr>
          <a:xfrm>
            <a:off x="7686639" y="6132680"/>
            <a:ext cx="3213915" cy="3627578"/>
            <a:chOff x="0" y="0"/>
            <a:chExt cx="3213913" cy="3627577"/>
          </a:xfrm>
        </p:grpSpPr>
        <p:pic>
          <p:nvPicPr>
            <p:cNvPr id="256" name="IMG_2589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2959914" cy="32973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5" name="Picture 254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213914" cy="362757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412596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pic>
        <p:nvPicPr>
          <p:cNvPr id="253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694801" y="523845"/>
            <a:ext cx="11818700" cy="841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b="1" dirty="0"/>
              <a:t>Timings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endParaRPr lang="en-GB" dirty="0"/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Aspects of school life are going to be different due to Covid-19 and there are many precautions we will have to put into place for September.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endParaRPr lang="en-GB" dirty="0"/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The classroom door will be open from 8.30 until 8.45; we will give you more information on dropping your children off nearer the time as we receive the safety updates.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Lunch for the reception children will be at 12pm. 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The school day ends at 3.20pm. On Fridays school finishes at 2pm.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endParaRPr lang="en-GB" dirty="0"/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Parents wait at a distance from the classroom door for their child to come out.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490357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pic>
        <p:nvPicPr>
          <p:cNvPr id="253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1253994" y="1227039"/>
            <a:ext cx="10716410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b="1" dirty="0"/>
              <a:t>Transition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In order to settle the children in to school life we will have transition sessions, where children start in smaller groups during the first two weeks of September. 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F023B8-0A90-4DED-9AF9-2212BBC78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516079"/>
              </p:ext>
            </p:extLst>
          </p:nvPr>
        </p:nvGraphicFramePr>
        <p:xfrm>
          <a:off x="914401" y="3970750"/>
          <a:ext cx="11395596" cy="3571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633">
                  <a:extLst>
                    <a:ext uri="{9D8B030D-6E8A-4147-A177-3AD203B41FA5}">
                      <a16:colId xmlns:a16="http://schemas.microsoft.com/office/drawing/2014/main" val="3959322936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val="4148807721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val="1747867304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val="3441122828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val="4077201968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val="1029342884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val="590976338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val="3503011181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val="1032605813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val="283712534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val="1905005829"/>
                    </a:ext>
                  </a:extLst>
                </a:gridCol>
                <a:gridCol w="949633">
                  <a:extLst>
                    <a:ext uri="{9D8B030D-6E8A-4147-A177-3AD203B41FA5}">
                      <a16:colId xmlns:a16="http://schemas.microsoft.com/office/drawing/2014/main" val="553100713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Monday </a:t>
                      </a:r>
                    </a:p>
                    <a:p>
                      <a:r>
                        <a:rPr lang="en-GB" sz="1400" dirty="0"/>
                        <a:t>7</a:t>
                      </a:r>
                      <a:r>
                        <a:rPr lang="en-GB" sz="1400" baseline="30000" dirty="0"/>
                        <a:t>th</a:t>
                      </a:r>
                      <a:endParaRPr lang="en-GB" sz="1400" dirty="0"/>
                    </a:p>
                    <a:p>
                      <a:r>
                        <a:rPr lang="en-GB" sz="1400" dirty="0"/>
                        <a:t>Sept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Tuesday 8</a:t>
                      </a:r>
                      <a:r>
                        <a:rPr lang="en-GB" sz="1400" baseline="30000" dirty="0"/>
                        <a:t>th</a:t>
                      </a:r>
                      <a:endParaRPr lang="en-GB" sz="1400" dirty="0"/>
                    </a:p>
                    <a:p>
                      <a:r>
                        <a:rPr lang="en-GB" sz="1400" dirty="0"/>
                        <a:t>Sept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Wed 9</a:t>
                      </a:r>
                      <a:r>
                        <a:rPr lang="en-GB" sz="1400" baseline="30000" dirty="0"/>
                        <a:t>th</a:t>
                      </a:r>
                      <a:r>
                        <a:rPr lang="en-GB" sz="1400" dirty="0"/>
                        <a:t> Sept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Thurs 10</a:t>
                      </a:r>
                      <a:r>
                        <a:rPr lang="en-GB" sz="1400" baseline="30000" dirty="0"/>
                        <a:t>th</a:t>
                      </a:r>
                      <a:r>
                        <a:rPr lang="en-GB" sz="1400" dirty="0"/>
                        <a:t> Sept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Friday 11</a:t>
                      </a:r>
                      <a:r>
                        <a:rPr lang="en-GB" sz="1400" baseline="30000" dirty="0"/>
                        <a:t>th</a:t>
                      </a:r>
                      <a:r>
                        <a:rPr lang="en-GB" sz="1400" dirty="0"/>
                        <a:t> Sept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Monday</a:t>
                      </a:r>
                    </a:p>
                    <a:p>
                      <a:r>
                        <a:rPr lang="en-GB" sz="1400" dirty="0"/>
                        <a:t>14</a:t>
                      </a:r>
                      <a:r>
                        <a:rPr lang="en-GB" sz="1400" baseline="30000" dirty="0"/>
                        <a:t>th</a:t>
                      </a:r>
                      <a:r>
                        <a:rPr lang="en-GB" sz="1400" dirty="0"/>
                        <a:t> Sept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Tuesday</a:t>
                      </a:r>
                    </a:p>
                    <a:p>
                      <a:r>
                        <a:rPr lang="en-GB" sz="1400" dirty="0"/>
                        <a:t>15</a:t>
                      </a:r>
                      <a:r>
                        <a:rPr lang="en-GB" sz="1400" baseline="30000" dirty="0"/>
                        <a:t>th</a:t>
                      </a:r>
                      <a:r>
                        <a:rPr lang="en-GB" sz="1400" dirty="0"/>
                        <a:t> Sept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Wed 16</a:t>
                      </a:r>
                      <a:r>
                        <a:rPr lang="en-GB" sz="1400" baseline="30000" dirty="0"/>
                        <a:t>th</a:t>
                      </a:r>
                      <a:r>
                        <a:rPr lang="en-GB" sz="1400" dirty="0"/>
                        <a:t> Sept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Thurs 17</a:t>
                      </a:r>
                      <a:r>
                        <a:rPr lang="en-GB" sz="1400" baseline="30000" dirty="0"/>
                        <a:t>th</a:t>
                      </a:r>
                      <a:r>
                        <a:rPr lang="en-GB" sz="1400" dirty="0"/>
                        <a:t> Sept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Friday </a:t>
                      </a:r>
                    </a:p>
                    <a:p>
                      <a:r>
                        <a:rPr lang="en-GB" sz="1400" dirty="0"/>
                        <a:t>18</a:t>
                      </a:r>
                      <a:r>
                        <a:rPr lang="en-GB" sz="1400" baseline="30000" dirty="0"/>
                        <a:t>th</a:t>
                      </a:r>
                      <a:r>
                        <a:rPr lang="en-GB" sz="1400" dirty="0"/>
                        <a:t> Sept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Monday 21</a:t>
                      </a:r>
                      <a:r>
                        <a:rPr lang="en-GB" sz="1400" baseline="30000" dirty="0"/>
                        <a:t>st</a:t>
                      </a:r>
                      <a:r>
                        <a:rPr lang="en-GB" sz="1400" dirty="0"/>
                        <a:t> Sept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915755"/>
                  </a:ext>
                </a:extLst>
              </a:tr>
              <a:tr h="1121994">
                <a:tc>
                  <a:txBody>
                    <a:bodyPr/>
                    <a:lstStyle/>
                    <a:p>
                      <a:r>
                        <a:rPr lang="en-GB" sz="1400" dirty="0"/>
                        <a:t>Morning Session</a:t>
                      </a:r>
                    </a:p>
                    <a:p>
                      <a:r>
                        <a:rPr lang="en-GB" sz="1400" dirty="0"/>
                        <a:t>8.30-11am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Swiftsure</a:t>
                      </a:r>
                      <a:endParaRPr lang="en-GB" sz="1200" dirty="0"/>
                    </a:p>
                    <a:p>
                      <a:r>
                        <a:rPr lang="en-GB" sz="1200" dirty="0"/>
                        <a:t>Walsingham</a:t>
                      </a:r>
                    </a:p>
                    <a:p>
                      <a:r>
                        <a:rPr lang="en-GB" sz="1200" dirty="0"/>
                        <a:t>Fox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Swiftsure</a:t>
                      </a:r>
                      <a:endParaRPr lang="en-GB" sz="1200" dirty="0"/>
                    </a:p>
                    <a:p>
                      <a:r>
                        <a:rPr lang="en-GB" sz="1200" dirty="0"/>
                        <a:t>Walsingham</a:t>
                      </a:r>
                    </a:p>
                    <a:p>
                      <a:r>
                        <a:rPr lang="en-GB" sz="1200" dirty="0"/>
                        <a:t>Fox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Swiftsure</a:t>
                      </a:r>
                      <a:endParaRPr lang="en-GB" sz="1200" dirty="0"/>
                    </a:p>
                    <a:p>
                      <a:r>
                        <a:rPr lang="en-GB" sz="1200" dirty="0"/>
                        <a:t>Walsingham</a:t>
                      </a:r>
                    </a:p>
                    <a:p>
                      <a:r>
                        <a:rPr lang="en-GB" sz="1200" dirty="0"/>
                        <a:t>Fox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Swiftsure</a:t>
                      </a:r>
                      <a:endParaRPr lang="en-GB" sz="1200" dirty="0"/>
                    </a:p>
                    <a:p>
                      <a:r>
                        <a:rPr lang="en-GB" sz="1200" dirty="0"/>
                        <a:t>Walsingham</a:t>
                      </a:r>
                    </a:p>
                    <a:p>
                      <a:r>
                        <a:rPr lang="en-GB" sz="1200" dirty="0"/>
                        <a:t>Fox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Swiftsure</a:t>
                      </a:r>
                      <a:endParaRPr lang="en-GB" sz="1200" dirty="0"/>
                    </a:p>
                    <a:p>
                      <a:r>
                        <a:rPr lang="en-GB" sz="1200" dirty="0"/>
                        <a:t>Walsingham</a:t>
                      </a:r>
                    </a:p>
                    <a:p>
                      <a:r>
                        <a:rPr lang="en-GB" sz="1200" dirty="0"/>
                        <a:t>Fox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Chichester</a:t>
                      </a:r>
                    </a:p>
                    <a:p>
                      <a:r>
                        <a:rPr lang="en-GB" sz="1200" dirty="0"/>
                        <a:t>Pelham</a:t>
                      </a:r>
                    </a:p>
                    <a:p>
                      <a:r>
                        <a:rPr lang="en-GB" sz="1200" dirty="0"/>
                        <a:t>Freeling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Chichester</a:t>
                      </a:r>
                    </a:p>
                    <a:p>
                      <a:r>
                        <a:rPr lang="en-GB" sz="1200" dirty="0"/>
                        <a:t>Pelham</a:t>
                      </a:r>
                    </a:p>
                    <a:p>
                      <a:r>
                        <a:rPr lang="en-GB" sz="1200" dirty="0"/>
                        <a:t>Freeling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Chichester</a:t>
                      </a:r>
                    </a:p>
                    <a:p>
                      <a:r>
                        <a:rPr lang="en-GB" sz="1200" dirty="0"/>
                        <a:t>Pelham</a:t>
                      </a:r>
                    </a:p>
                    <a:p>
                      <a:r>
                        <a:rPr lang="en-GB" sz="1200" dirty="0"/>
                        <a:t>Freeling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All children-</a:t>
                      </a:r>
                    </a:p>
                    <a:p>
                      <a:r>
                        <a:rPr lang="en-GB" sz="1200" dirty="0"/>
                        <a:t>12pm pick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All children stay for the morning and can choose to stay for lunch- </a:t>
                      </a:r>
                    </a:p>
                    <a:p>
                      <a:r>
                        <a:rPr lang="en-GB" sz="1200" dirty="0"/>
                        <a:t>1pm pick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All children full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395498"/>
                  </a:ext>
                </a:extLst>
              </a:tr>
              <a:tr h="1152394">
                <a:tc>
                  <a:txBody>
                    <a:bodyPr/>
                    <a:lstStyle/>
                    <a:p>
                      <a:r>
                        <a:rPr lang="en-GB" sz="1400" dirty="0"/>
                        <a:t>Afternoon Session</a:t>
                      </a:r>
                    </a:p>
                    <a:p>
                      <a:r>
                        <a:rPr lang="en-GB" sz="1400" dirty="0"/>
                        <a:t>12.50-3.20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Chichester</a:t>
                      </a:r>
                    </a:p>
                    <a:p>
                      <a:r>
                        <a:rPr lang="en-GB" sz="1200" dirty="0"/>
                        <a:t>Pelham</a:t>
                      </a:r>
                    </a:p>
                    <a:p>
                      <a:r>
                        <a:rPr lang="en-GB" sz="1200" dirty="0"/>
                        <a:t>Freeling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Chichester</a:t>
                      </a:r>
                    </a:p>
                    <a:p>
                      <a:r>
                        <a:rPr lang="en-GB" sz="1200" dirty="0"/>
                        <a:t>Pelham</a:t>
                      </a:r>
                    </a:p>
                    <a:p>
                      <a:r>
                        <a:rPr lang="en-GB" sz="1200" dirty="0"/>
                        <a:t>Freeling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Chichester</a:t>
                      </a:r>
                    </a:p>
                    <a:p>
                      <a:r>
                        <a:rPr lang="en-GB" sz="1200" dirty="0"/>
                        <a:t>Pelham</a:t>
                      </a:r>
                    </a:p>
                    <a:p>
                      <a:r>
                        <a:rPr lang="en-GB" sz="1200" dirty="0"/>
                        <a:t>Freeling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Chichester</a:t>
                      </a:r>
                    </a:p>
                    <a:p>
                      <a:r>
                        <a:rPr lang="en-GB" sz="1200" dirty="0"/>
                        <a:t>Pelham</a:t>
                      </a:r>
                    </a:p>
                    <a:p>
                      <a:r>
                        <a:rPr lang="en-GB" sz="1200" dirty="0"/>
                        <a:t>Freeling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Chichester</a:t>
                      </a:r>
                    </a:p>
                    <a:p>
                      <a:r>
                        <a:rPr lang="en-GB" sz="1200" dirty="0"/>
                        <a:t>Pelham</a:t>
                      </a:r>
                    </a:p>
                    <a:p>
                      <a:r>
                        <a:rPr lang="en-GB" sz="1200" dirty="0"/>
                        <a:t>Freeling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Swiftsure</a:t>
                      </a:r>
                      <a:endParaRPr lang="en-GB" sz="1200" dirty="0"/>
                    </a:p>
                    <a:p>
                      <a:r>
                        <a:rPr lang="en-GB" sz="1200" dirty="0"/>
                        <a:t>Walsingham</a:t>
                      </a:r>
                    </a:p>
                    <a:p>
                      <a:r>
                        <a:rPr lang="en-GB" sz="1200" dirty="0"/>
                        <a:t>Fox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Swiftsure</a:t>
                      </a:r>
                      <a:endParaRPr lang="en-GB" sz="1200" dirty="0"/>
                    </a:p>
                    <a:p>
                      <a:r>
                        <a:rPr lang="en-GB" sz="1200" dirty="0"/>
                        <a:t>Walsingham</a:t>
                      </a:r>
                    </a:p>
                    <a:p>
                      <a:r>
                        <a:rPr lang="en-GB" sz="1200" dirty="0"/>
                        <a:t>Fox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Swiftsure</a:t>
                      </a:r>
                      <a:endParaRPr lang="en-GB" sz="1200" dirty="0"/>
                    </a:p>
                    <a:p>
                      <a:r>
                        <a:rPr lang="en-GB" sz="1200" dirty="0"/>
                        <a:t>Walsingham</a:t>
                      </a:r>
                    </a:p>
                    <a:p>
                      <a:r>
                        <a:rPr lang="en-GB" sz="1200" dirty="0"/>
                        <a:t>Fox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901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41696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xfrm>
            <a:off x="1270000" y="825500"/>
            <a:ext cx="10464800" cy="850900"/>
          </a:xfrm>
          <a:prstGeom prst="rect">
            <a:avLst/>
          </a:prstGeom>
        </p:spPr>
        <p:txBody>
          <a:bodyPr/>
          <a:lstStyle/>
          <a:p>
            <a:pPr marL="970642" indent="-653142">
              <a:defRPr sz="4800">
                <a:solidFill>
                  <a:srgbClr val="011993"/>
                </a:solidFill>
              </a:defRPr>
            </a:pPr>
            <a:endParaRPr/>
          </a:p>
        </p:txBody>
      </p:sp>
      <p:pic>
        <p:nvPicPr>
          <p:cNvPr id="261" name="packet ships at se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509122" y="2070100"/>
            <a:ext cx="11988801" cy="478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11993"/>
                </a:solidFill>
              </a:defRPr>
            </a:pPr>
            <a:endParaRPr/>
          </a:p>
          <a:p>
            <a:pPr algn="l">
              <a:defRPr sz="3600">
                <a:solidFill>
                  <a:srgbClr val="011993"/>
                </a:solidFill>
              </a:defRPr>
            </a:pPr>
            <a:endParaRPr/>
          </a:p>
          <a:p>
            <a:pPr algn="l">
              <a:defRPr sz="3600">
                <a:solidFill>
                  <a:srgbClr val="011993"/>
                </a:solidFill>
              </a:defRPr>
            </a:pPr>
            <a:endParaRPr/>
          </a:p>
          <a:p>
            <a:pPr algn="l">
              <a:defRPr sz="3600"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606851" y="3321056"/>
            <a:ext cx="11508677" cy="2903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11993"/>
                </a:solidFill>
              </a:defRPr>
            </a:pPr>
            <a:r>
              <a:rPr dirty="0"/>
              <a:t>What is it like to be in Reception Class at Marlborough School?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u="sng" dirty="0">
                <a:hlinkClick r:id="rId4"/>
              </a:rPr>
              <a:t>https://vimeo.com/68252354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u="sng" dirty="0">
                <a:hlinkClick r:id="rId5"/>
              </a:rPr>
              <a:t>https://vimeo.com/127502097</a:t>
            </a:r>
          </a:p>
        </p:txBody>
      </p:sp>
      <p:grpSp>
        <p:nvGrpSpPr>
          <p:cNvPr id="266" name="Group 266"/>
          <p:cNvGrpSpPr/>
          <p:nvPr/>
        </p:nvGrpSpPr>
        <p:grpSpPr>
          <a:xfrm>
            <a:off x="3729022" y="6398333"/>
            <a:ext cx="2377689" cy="3173486"/>
            <a:chOff x="0" y="0"/>
            <a:chExt cx="2377688" cy="3173484"/>
          </a:xfrm>
        </p:grpSpPr>
        <p:pic>
          <p:nvPicPr>
            <p:cNvPr id="265" name="IMG_3342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123689" cy="28432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4" name="Picture 263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377689" cy="3173485"/>
            </a:xfrm>
            <a:prstGeom prst="rect">
              <a:avLst/>
            </a:prstGeom>
            <a:effectLst/>
          </p:spPr>
        </p:pic>
      </p:grpSp>
      <p:grpSp>
        <p:nvGrpSpPr>
          <p:cNvPr id="269" name="Group 269"/>
          <p:cNvGrpSpPr/>
          <p:nvPr/>
        </p:nvGrpSpPr>
        <p:grpSpPr>
          <a:xfrm>
            <a:off x="9758554" y="6446074"/>
            <a:ext cx="3056818" cy="3078004"/>
            <a:chOff x="0" y="0"/>
            <a:chExt cx="3056816" cy="3078002"/>
          </a:xfrm>
        </p:grpSpPr>
        <p:pic>
          <p:nvPicPr>
            <p:cNvPr id="268" name="IMG_2592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88900"/>
              <a:ext cx="2802817" cy="27478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7" name="Picture 266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056817" cy="3078003"/>
            </a:xfrm>
            <a:prstGeom prst="rect">
              <a:avLst/>
            </a:prstGeom>
            <a:effectLst/>
          </p:spPr>
        </p:pic>
      </p:grpSp>
      <p:grpSp>
        <p:nvGrpSpPr>
          <p:cNvPr id="272" name="Group 272"/>
          <p:cNvGrpSpPr/>
          <p:nvPr/>
        </p:nvGrpSpPr>
        <p:grpSpPr>
          <a:xfrm>
            <a:off x="6361190" y="6375534"/>
            <a:ext cx="3142886" cy="3219085"/>
            <a:chOff x="0" y="0"/>
            <a:chExt cx="3142884" cy="3219084"/>
          </a:xfrm>
        </p:grpSpPr>
        <p:pic>
          <p:nvPicPr>
            <p:cNvPr id="271" name="IMG_0040_2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88900"/>
              <a:ext cx="2888885" cy="28888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0" name="Picture 269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142885" cy="3219085"/>
            </a:xfrm>
            <a:prstGeom prst="rect">
              <a:avLst/>
            </a:prstGeom>
            <a:effectLst/>
          </p:spPr>
        </p:pic>
      </p:grpSp>
      <p:grpSp>
        <p:nvGrpSpPr>
          <p:cNvPr id="275" name="Group 275"/>
          <p:cNvGrpSpPr/>
          <p:nvPr/>
        </p:nvGrpSpPr>
        <p:grpSpPr>
          <a:xfrm>
            <a:off x="5996130" y="707865"/>
            <a:ext cx="2922950" cy="2331913"/>
            <a:chOff x="0" y="0"/>
            <a:chExt cx="2922948" cy="2331911"/>
          </a:xfrm>
        </p:grpSpPr>
        <p:pic>
          <p:nvPicPr>
            <p:cNvPr id="274" name="IMG_0034.jpe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7000" y="88900"/>
              <a:ext cx="2668949" cy="20017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3" name="Picture 272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2922949" cy="2331912"/>
            </a:xfrm>
            <a:prstGeom prst="rect">
              <a:avLst/>
            </a:prstGeom>
            <a:effectLst/>
          </p:spPr>
        </p:pic>
      </p:grpSp>
      <p:grpSp>
        <p:nvGrpSpPr>
          <p:cNvPr id="278" name="Group 278"/>
          <p:cNvGrpSpPr/>
          <p:nvPr/>
        </p:nvGrpSpPr>
        <p:grpSpPr>
          <a:xfrm>
            <a:off x="3223912" y="751410"/>
            <a:ext cx="2806829" cy="2244822"/>
            <a:chOff x="0" y="0"/>
            <a:chExt cx="2806828" cy="2244820"/>
          </a:xfrm>
        </p:grpSpPr>
        <p:pic>
          <p:nvPicPr>
            <p:cNvPr id="277" name="IMG_0057_2.jp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27000" y="88900"/>
              <a:ext cx="2552829" cy="19146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6" name="Picture 275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2806829" cy="2244821"/>
            </a:xfrm>
            <a:prstGeom prst="rect">
              <a:avLst/>
            </a:prstGeom>
            <a:effectLst/>
          </p:spPr>
        </p:pic>
      </p:grpSp>
      <p:grpSp>
        <p:nvGrpSpPr>
          <p:cNvPr id="281" name="Group 281"/>
          <p:cNvGrpSpPr/>
          <p:nvPr/>
        </p:nvGrpSpPr>
        <p:grpSpPr>
          <a:xfrm>
            <a:off x="274973" y="740652"/>
            <a:ext cx="2806829" cy="2244822"/>
            <a:chOff x="0" y="0"/>
            <a:chExt cx="2806827" cy="2244820"/>
          </a:xfrm>
        </p:grpSpPr>
        <p:pic>
          <p:nvPicPr>
            <p:cNvPr id="280" name="IMG_0141.jp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27000" y="88900"/>
              <a:ext cx="2552828" cy="19146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9" name="Picture 278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2806828" cy="2244821"/>
            </a:xfrm>
            <a:prstGeom prst="rect">
              <a:avLst/>
            </a:prstGeom>
            <a:effectLst/>
          </p:spPr>
        </p:pic>
      </p:grpSp>
      <p:grpSp>
        <p:nvGrpSpPr>
          <p:cNvPr id="284" name="Group 284"/>
          <p:cNvGrpSpPr/>
          <p:nvPr/>
        </p:nvGrpSpPr>
        <p:grpSpPr>
          <a:xfrm>
            <a:off x="8884468" y="707865"/>
            <a:ext cx="2933979" cy="2331913"/>
            <a:chOff x="0" y="0"/>
            <a:chExt cx="2933977" cy="2331911"/>
          </a:xfrm>
        </p:grpSpPr>
        <p:pic>
          <p:nvPicPr>
            <p:cNvPr id="283" name="IMG_3664.jpe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27000" y="88900"/>
              <a:ext cx="2679978" cy="20017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2" name="Picture 281"/>
            <p:cNvPicPr>
              <a:picLocks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2933978" cy="2331912"/>
            </a:xfrm>
            <a:prstGeom prst="rect">
              <a:avLst/>
            </a:prstGeom>
            <a:effectLst/>
          </p:spPr>
        </p:pic>
      </p:grpSp>
      <p:grpSp>
        <p:nvGrpSpPr>
          <p:cNvPr id="287" name="Group 287"/>
          <p:cNvGrpSpPr/>
          <p:nvPr/>
        </p:nvGrpSpPr>
        <p:grpSpPr>
          <a:xfrm>
            <a:off x="7266" y="6614997"/>
            <a:ext cx="3467277" cy="2740159"/>
            <a:chOff x="0" y="0"/>
            <a:chExt cx="3467275" cy="2740157"/>
          </a:xfrm>
        </p:grpSpPr>
        <p:pic>
          <p:nvPicPr>
            <p:cNvPr id="286" name="IMG_0199_2.jp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27000" y="88900"/>
              <a:ext cx="3213277" cy="24099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5" name="Picture 284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0"/>
              <a:ext cx="3467277" cy="274015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xfrm>
            <a:off x="1270000" y="825500"/>
            <a:ext cx="10464800" cy="850900"/>
          </a:xfrm>
          <a:prstGeom prst="rect">
            <a:avLst/>
          </a:prstGeom>
        </p:spPr>
        <p:txBody>
          <a:bodyPr/>
          <a:lstStyle/>
          <a:p>
            <a:pPr marL="970642" indent="-653142">
              <a:defRPr sz="4800">
                <a:solidFill>
                  <a:srgbClr val="011993"/>
                </a:solidFill>
              </a:defRPr>
            </a:pPr>
            <a:endParaRPr/>
          </a:p>
        </p:txBody>
      </p:sp>
      <p:pic>
        <p:nvPicPr>
          <p:cNvPr id="261" name="packet ships at se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509122" y="2070100"/>
            <a:ext cx="11988801" cy="478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11993"/>
                </a:solidFill>
              </a:defRPr>
            </a:pPr>
            <a:endParaRPr/>
          </a:p>
          <a:p>
            <a:pPr algn="l">
              <a:defRPr sz="3600">
                <a:solidFill>
                  <a:srgbClr val="011993"/>
                </a:solidFill>
              </a:defRPr>
            </a:pPr>
            <a:endParaRPr/>
          </a:p>
          <a:p>
            <a:pPr algn="l">
              <a:defRPr sz="3600">
                <a:solidFill>
                  <a:srgbClr val="011993"/>
                </a:solidFill>
              </a:defRPr>
            </a:pPr>
            <a:endParaRPr/>
          </a:p>
          <a:p>
            <a:pPr algn="l">
              <a:defRPr sz="3600">
                <a:solidFill>
                  <a:srgbClr val="011993"/>
                </a:solidFill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606851" y="2960300"/>
            <a:ext cx="11508677" cy="325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11993"/>
                </a:solidFill>
              </a:defRPr>
            </a:pPr>
            <a:r>
              <a:rPr lang="en-GB" dirty="0"/>
              <a:t>Have a look at our school website for newsletters, information, updates and policies.</a:t>
            </a:r>
          </a:p>
          <a:p>
            <a:pPr>
              <a:defRPr sz="5500">
                <a:solidFill>
                  <a:srgbClr val="011993"/>
                </a:solidFill>
              </a:defRPr>
            </a:pPr>
            <a:r>
              <a:rPr lang="en-GB" sz="4000" u="sng" dirty="0">
                <a:hlinkClick r:id="rId4"/>
              </a:rPr>
              <a:t>https://marlborough.eschools.co.uk/website</a:t>
            </a:r>
            <a:endParaRPr sz="4000" u="sng" dirty="0">
              <a:hlinkClick r:id="rId4"/>
            </a:endParaRPr>
          </a:p>
        </p:txBody>
      </p:sp>
      <p:grpSp>
        <p:nvGrpSpPr>
          <p:cNvPr id="266" name="Group 266"/>
          <p:cNvGrpSpPr/>
          <p:nvPr/>
        </p:nvGrpSpPr>
        <p:grpSpPr>
          <a:xfrm>
            <a:off x="3729022" y="6398333"/>
            <a:ext cx="2377689" cy="3173486"/>
            <a:chOff x="0" y="0"/>
            <a:chExt cx="2377688" cy="3173484"/>
          </a:xfrm>
        </p:grpSpPr>
        <p:pic>
          <p:nvPicPr>
            <p:cNvPr id="265" name="IMG_3342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123689" cy="28432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4" name="Picture 263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377689" cy="3173485"/>
            </a:xfrm>
            <a:prstGeom prst="rect">
              <a:avLst/>
            </a:prstGeom>
            <a:effectLst/>
          </p:spPr>
        </p:pic>
      </p:grpSp>
      <p:grpSp>
        <p:nvGrpSpPr>
          <p:cNvPr id="269" name="Group 269"/>
          <p:cNvGrpSpPr/>
          <p:nvPr/>
        </p:nvGrpSpPr>
        <p:grpSpPr>
          <a:xfrm>
            <a:off x="9758554" y="6446074"/>
            <a:ext cx="3056818" cy="3078004"/>
            <a:chOff x="0" y="0"/>
            <a:chExt cx="3056816" cy="3078002"/>
          </a:xfrm>
        </p:grpSpPr>
        <p:pic>
          <p:nvPicPr>
            <p:cNvPr id="268" name="IMG_2592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2802817" cy="27478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7" name="Picture 266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056817" cy="3078003"/>
            </a:xfrm>
            <a:prstGeom prst="rect">
              <a:avLst/>
            </a:prstGeom>
            <a:effectLst/>
          </p:spPr>
        </p:pic>
      </p:grpSp>
      <p:grpSp>
        <p:nvGrpSpPr>
          <p:cNvPr id="272" name="Group 272"/>
          <p:cNvGrpSpPr/>
          <p:nvPr/>
        </p:nvGrpSpPr>
        <p:grpSpPr>
          <a:xfrm>
            <a:off x="6361190" y="6375534"/>
            <a:ext cx="3142886" cy="3219085"/>
            <a:chOff x="0" y="0"/>
            <a:chExt cx="3142884" cy="3219084"/>
          </a:xfrm>
        </p:grpSpPr>
        <p:pic>
          <p:nvPicPr>
            <p:cNvPr id="271" name="IMG_0040_2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0" y="88900"/>
              <a:ext cx="2888885" cy="28888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0" name="Picture 269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142885" cy="3219085"/>
            </a:xfrm>
            <a:prstGeom prst="rect">
              <a:avLst/>
            </a:prstGeom>
            <a:effectLst/>
          </p:spPr>
        </p:pic>
      </p:grpSp>
      <p:grpSp>
        <p:nvGrpSpPr>
          <p:cNvPr id="275" name="Group 275"/>
          <p:cNvGrpSpPr/>
          <p:nvPr/>
        </p:nvGrpSpPr>
        <p:grpSpPr>
          <a:xfrm>
            <a:off x="5996130" y="707865"/>
            <a:ext cx="2922950" cy="2331913"/>
            <a:chOff x="0" y="0"/>
            <a:chExt cx="2922948" cy="2331911"/>
          </a:xfrm>
        </p:grpSpPr>
        <p:pic>
          <p:nvPicPr>
            <p:cNvPr id="274" name="IMG_0034.jpe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27000" y="88900"/>
              <a:ext cx="2668949" cy="20017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3" name="Picture 272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2922949" cy="2331912"/>
            </a:xfrm>
            <a:prstGeom prst="rect">
              <a:avLst/>
            </a:prstGeom>
            <a:effectLst/>
          </p:spPr>
        </p:pic>
      </p:grpSp>
      <p:grpSp>
        <p:nvGrpSpPr>
          <p:cNvPr id="278" name="Group 278"/>
          <p:cNvGrpSpPr/>
          <p:nvPr/>
        </p:nvGrpSpPr>
        <p:grpSpPr>
          <a:xfrm>
            <a:off x="3223912" y="751410"/>
            <a:ext cx="2806829" cy="2244822"/>
            <a:chOff x="0" y="0"/>
            <a:chExt cx="2806828" cy="2244820"/>
          </a:xfrm>
        </p:grpSpPr>
        <p:pic>
          <p:nvPicPr>
            <p:cNvPr id="277" name="IMG_0057_2.jp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27000" y="88900"/>
              <a:ext cx="2552829" cy="19146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6" name="Picture 275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806829" cy="2244821"/>
            </a:xfrm>
            <a:prstGeom prst="rect">
              <a:avLst/>
            </a:prstGeom>
            <a:effectLst/>
          </p:spPr>
        </p:pic>
      </p:grpSp>
      <p:grpSp>
        <p:nvGrpSpPr>
          <p:cNvPr id="281" name="Group 281"/>
          <p:cNvGrpSpPr/>
          <p:nvPr/>
        </p:nvGrpSpPr>
        <p:grpSpPr>
          <a:xfrm>
            <a:off x="274973" y="740652"/>
            <a:ext cx="2806829" cy="2244822"/>
            <a:chOff x="0" y="0"/>
            <a:chExt cx="2806827" cy="2244820"/>
          </a:xfrm>
        </p:grpSpPr>
        <p:pic>
          <p:nvPicPr>
            <p:cNvPr id="280" name="IMG_0141.jp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27000" y="88900"/>
              <a:ext cx="2552828" cy="19146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9" name="Picture 278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806828" cy="2244821"/>
            </a:xfrm>
            <a:prstGeom prst="rect">
              <a:avLst/>
            </a:prstGeom>
            <a:effectLst/>
          </p:spPr>
        </p:pic>
      </p:grpSp>
      <p:grpSp>
        <p:nvGrpSpPr>
          <p:cNvPr id="284" name="Group 284"/>
          <p:cNvGrpSpPr/>
          <p:nvPr/>
        </p:nvGrpSpPr>
        <p:grpSpPr>
          <a:xfrm>
            <a:off x="8884468" y="707865"/>
            <a:ext cx="2933979" cy="2331913"/>
            <a:chOff x="0" y="0"/>
            <a:chExt cx="2933977" cy="2331911"/>
          </a:xfrm>
        </p:grpSpPr>
        <p:pic>
          <p:nvPicPr>
            <p:cNvPr id="283" name="IMG_3664.jpe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27000" y="88900"/>
              <a:ext cx="2679978" cy="20017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2" name="Picture 281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2933978" cy="2331912"/>
            </a:xfrm>
            <a:prstGeom prst="rect">
              <a:avLst/>
            </a:prstGeom>
            <a:effectLst/>
          </p:spPr>
        </p:pic>
      </p:grpSp>
      <p:grpSp>
        <p:nvGrpSpPr>
          <p:cNvPr id="287" name="Group 287"/>
          <p:cNvGrpSpPr/>
          <p:nvPr/>
        </p:nvGrpSpPr>
        <p:grpSpPr>
          <a:xfrm>
            <a:off x="7266" y="6614997"/>
            <a:ext cx="3467277" cy="2740159"/>
            <a:chOff x="0" y="0"/>
            <a:chExt cx="3467275" cy="2740157"/>
          </a:xfrm>
        </p:grpSpPr>
        <p:pic>
          <p:nvPicPr>
            <p:cNvPr id="286" name="IMG_0199_2.jp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27000" y="88900"/>
              <a:ext cx="3213277" cy="24099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5" name="Picture 284"/>
            <p:cNvPicPr>
              <a:picLocks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3467277" cy="274015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93045862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452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292" name="Shape 292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11993"/>
                </a:solidFill>
              </a:defRPr>
            </a:lvl1pPr>
          </a:lstStyle>
          <a:p>
            <a:pPr>
              <a:defRPr sz="3600" b="0"/>
            </a:pPr>
            <a:r>
              <a:rPr sz="4800" b="1" dirty="0"/>
              <a:t>A Rising Tide Lifts All Ships</a:t>
            </a:r>
          </a:p>
        </p:txBody>
      </p:sp>
      <p:pic>
        <p:nvPicPr>
          <p:cNvPr id="293" name="packet ship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7008" y="2184400"/>
            <a:ext cx="9573292" cy="107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C86E54-B812-4108-83ED-DF9AFB716F36}"/>
              </a:ext>
            </a:extLst>
          </p:cNvPr>
          <p:cNvSpPr txBox="1"/>
          <p:nvPr/>
        </p:nvSpPr>
        <p:spPr>
          <a:xfrm rot="20971099">
            <a:off x="1180232" y="6523889"/>
            <a:ext cx="1107022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6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radley Hand ITC" panose="03070402050302030203" pitchFamily="66" charset="0"/>
                <a:sym typeface="Gill Sans"/>
              </a:rPr>
              <a:t>We’re looking forward to seeing you!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1270000" y="977900"/>
            <a:ext cx="10464800" cy="75819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11993"/>
                </a:solidFill>
              </a:defRPr>
            </a:pPr>
            <a:r>
              <a:rPr dirty="0"/>
              <a:t>Who is who?</a:t>
            </a:r>
          </a:p>
          <a:p>
            <a:pPr>
              <a:defRPr>
                <a:solidFill>
                  <a:srgbClr val="011993"/>
                </a:solidFill>
              </a:defRPr>
            </a:pPr>
            <a:r>
              <a:rPr dirty="0"/>
              <a:t>Teaching Team </a:t>
            </a:r>
          </a:p>
          <a:p>
            <a:pPr>
              <a:defRPr>
                <a:solidFill>
                  <a:srgbClr val="011993"/>
                </a:solidFill>
              </a:defRPr>
            </a:pPr>
            <a:r>
              <a:rPr dirty="0"/>
              <a:t>Which Packet Ship? </a:t>
            </a:r>
          </a:p>
          <a:p>
            <a:pPr>
              <a:defRPr>
                <a:solidFill>
                  <a:srgbClr val="011993"/>
                </a:solidFill>
              </a:defRPr>
            </a:pPr>
            <a:r>
              <a:rPr dirty="0"/>
              <a:t>Marlborough Manners</a:t>
            </a:r>
          </a:p>
          <a:p>
            <a:pPr>
              <a:defRPr>
                <a:solidFill>
                  <a:srgbClr val="011993"/>
                </a:solidFill>
              </a:defRPr>
            </a:pPr>
            <a:r>
              <a:rPr dirty="0"/>
              <a:t>Practicalities </a:t>
            </a:r>
          </a:p>
          <a:p>
            <a:pPr>
              <a:defRPr>
                <a:solidFill>
                  <a:srgbClr val="011993"/>
                </a:solidFill>
              </a:defRPr>
            </a:pPr>
            <a:r>
              <a:rPr lang="en-GB" dirty="0"/>
              <a:t>School Meals</a:t>
            </a:r>
          </a:p>
        </p:txBody>
      </p:sp>
      <p:pic>
        <p:nvPicPr>
          <p:cNvPr id="146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" name="Group 149"/>
          <p:cNvGrpSpPr/>
          <p:nvPr/>
        </p:nvGrpSpPr>
        <p:grpSpPr>
          <a:xfrm>
            <a:off x="7672624" y="1939060"/>
            <a:ext cx="4251035" cy="5659580"/>
            <a:chOff x="0" y="0"/>
            <a:chExt cx="4251033" cy="5659578"/>
          </a:xfrm>
        </p:grpSpPr>
        <p:pic>
          <p:nvPicPr>
            <p:cNvPr id="148" name="IMG_0197_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3997034" cy="53293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" name="Picture 14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251034" cy="565957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1248420" y="1306085"/>
            <a:ext cx="10464800" cy="850900"/>
          </a:xfrm>
          <a:prstGeom prst="rect">
            <a:avLst/>
          </a:prstGeom>
        </p:spPr>
        <p:txBody>
          <a:bodyPr/>
          <a:lstStyle>
            <a:lvl1pPr marL="970642" indent="-653142">
              <a:defRPr sz="4800">
                <a:solidFill>
                  <a:srgbClr val="011993"/>
                </a:solidFill>
              </a:defRPr>
            </a:lvl1pPr>
          </a:lstStyle>
          <a:p>
            <a:pPr marL="317500" indent="0">
              <a:buNone/>
            </a:pPr>
            <a:r>
              <a:rPr dirty="0"/>
              <a:t>Teaching Team</a:t>
            </a:r>
          </a:p>
        </p:txBody>
      </p:sp>
      <p:pic>
        <p:nvPicPr>
          <p:cNvPr id="153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668265" y="4758926"/>
            <a:ext cx="677049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011993"/>
                </a:solidFill>
              </a:defRPr>
            </a:pPr>
            <a:r>
              <a:rPr dirty="0"/>
              <a:t>Teaching Assistants:</a:t>
            </a:r>
          </a:p>
        </p:txBody>
      </p:sp>
      <p:sp>
        <p:nvSpPr>
          <p:cNvPr id="155" name="Shape 155"/>
          <p:cNvSpPr/>
          <p:nvPr/>
        </p:nvSpPr>
        <p:spPr>
          <a:xfrm>
            <a:off x="3607496" y="2752769"/>
            <a:ext cx="4571096" cy="70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34AEDA-0227-46DD-BD21-83F0F34BE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0" y="2156986"/>
            <a:ext cx="1725318" cy="2280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BE404-4D11-4811-BA71-7C561296F45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2" r="1443" b="5873"/>
          <a:stretch/>
        </p:blipFill>
        <p:spPr bwMode="auto">
          <a:xfrm>
            <a:off x="6574544" y="2108049"/>
            <a:ext cx="1725318" cy="22608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F5B61E-93AD-47B3-B7A7-F1DFDF0EE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52" y="6027193"/>
            <a:ext cx="1798476" cy="2420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FDBB1-BF47-4C26-8B1A-0CF43AA51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5303" y="6027194"/>
            <a:ext cx="1869665" cy="2420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7F667D-B3BF-4174-AFDC-E85D7266DE83}"/>
              </a:ext>
            </a:extLst>
          </p:cNvPr>
          <p:cNvSpPr txBox="1"/>
          <p:nvPr/>
        </p:nvSpPr>
        <p:spPr>
          <a:xfrm>
            <a:off x="2622100" y="2798325"/>
            <a:ext cx="359963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Mrs Lisa Pearce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4ED53-AE1C-45B1-BD88-D44FC7E521A7}"/>
              </a:ext>
            </a:extLst>
          </p:cNvPr>
          <p:cNvSpPr txBox="1"/>
          <p:nvPr/>
        </p:nvSpPr>
        <p:spPr>
          <a:xfrm>
            <a:off x="8444103" y="2752769"/>
            <a:ext cx="403827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Mrs Becky Prason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196A7-E59D-49C6-84E1-893441F5ED6B}"/>
              </a:ext>
            </a:extLst>
          </p:cNvPr>
          <p:cNvSpPr txBox="1"/>
          <p:nvPr/>
        </p:nvSpPr>
        <p:spPr>
          <a:xfrm>
            <a:off x="2448135" y="6981958"/>
            <a:ext cx="4371062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Mrs Shirley Burley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5D769-96B4-4E48-AB79-414BDA0472BC}"/>
              </a:ext>
            </a:extLst>
          </p:cNvPr>
          <p:cNvSpPr txBox="1"/>
          <p:nvPr/>
        </p:nvSpPr>
        <p:spPr>
          <a:xfrm>
            <a:off x="8753648" y="6862892"/>
            <a:ext cx="365760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Miss Jenny Hart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-283989" y="776603"/>
            <a:ext cx="8899170" cy="620562"/>
          </a:xfrm>
          <a:prstGeom prst="rect">
            <a:avLst/>
          </a:prstGeom>
        </p:spPr>
        <p:txBody>
          <a:bodyPr/>
          <a:lstStyle>
            <a:lvl1pPr marL="970642" indent="-653142">
              <a:defRPr sz="4800">
                <a:solidFill>
                  <a:srgbClr val="011993"/>
                </a:solidFill>
              </a:defRPr>
            </a:lvl1pPr>
          </a:lstStyle>
          <a:p>
            <a:pPr marL="317500" indent="0" algn="ctr">
              <a:buNone/>
            </a:pPr>
            <a:r>
              <a:rPr lang="en-GB" dirty="0"/>
              <a:t>Other people you will meet…</a:t>
            </a:r>
            <a:endParaRPr dirty="0"/>
          </a:p>
        </p:txBody>
      </p:sp>
      <p:pic>
        <p:nvPicPr>
          <p:cNvPr id="159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1603866" y="7806373"/>
            <a:ext cx="407104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11993"/>
                </a:solidFill>
              </a:defRPr>
            </a:lvl1pPr>
          </a:lstStyle>
          <a:p>
            <a:r>
              <a:rPr dirty="0"/>
              <a:t>Miss Olivia Pentecost</a:t>
            </a:r>
          </a:p>
        </p:txBody>
      </p:sp>
      <p:sp>
        <p:nvSpPr>
          <p:cNvPr id="162" name="Shape 162"/>
          <p:cNvSpPr/>
          <p:nvPr/>
        </p:nvSpPr>
        <p:spPr>
          <a:xfrm>
            <a:off x="2029973" y="8320407"/>
            <a:ext cx="321883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011993"/>
                </a:solidFill>
              </a:defRPr>
            </a:pPr>
            <a:r>
              <a:rPr dirty="0"/>
              <a:t>School </a:t>
            </a:r>
            <a:r>
              <a:rPr lang="en-GB" dirty="0"/>
              <a:t>Secretary</a:t>
            </a:r>
            <a:endParaRPr dirty="0"/>
          </a:p>
        </p:txBody>
      </p:sp>
      <p:sp>
        <p:nvSpPr>
          <p:cNvPr id="8" name="Shape 161">
            <a:extLst>
              <a:ext uri="{FF2B5EF4-FFF2-40B4-BE49-F238E27FC236}">
                <a16:creationId xmlns:a16="http://schemas.microsoft.com/office/drawing/2014/main" id="{DB19FAB5-D068-4BB0-A3BA-03DB62A2C2F9}"/>
              </a:ext>
            </a:extLst>
          </p:cNvPr>
          <p:cNvSpPr/>
          <p:nvPr/>
        </p:nvSpPr>
        <p:spPr>
          <a:xfrm>
            <a:off x="6135360" y="7826362"/>
            <a:ext cx="32412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11993"/>
                </a:solidFill>
              </a:defRPr>
            </a:lvl1pPr>
          </a:lstStyle>
          <a:p>
            <a:r>
              <a:rPr lang="en-GB" dirty="0"/>
              <a:t>Mr Kieran Jenkin</a:t>
            </a:r>
            <a:endParaRPr dirty="0"/>
          </a:p>
        </p:txBody>
      </p:sp>
      <p:sp>
        <p:nvSpPr>
          <p:cNvPr id="9" name="Shape 162">
            <a:extLst>
              <a:ext uri="{FF2B5EF4-FFF2-40B4-BE49-F238E27FC236}">
                <a16:creationId xmlns:a16="http://schemas.microsoft.com/office/drawing/2014/main" id="{FF824CE6-0658-44BD-8A05-EA7EB66EA654}"/>
              </a:ext>
            </a:extLst>
          </p:cNvPr>
          <p:cNvSpPr/>
          <p:nvPr/>
        </p:nvSpPr>
        <p:spPr>
          <a:xfrm>
            <a:off x="6157802" y="8296716"/>
            <a:ext cx="321883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011993"/>
                </a:solidFill>
              </a:defRPr>
            </a:pPr>
            <a:r>
              <a:rPr dirty="0"/>
              <a:t>School </a:t>
            </a:r>
            <a:r>
              <a:rPr lang="en-GB" dirty="0"/>
              <a:t>Secretary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BB658-24F8-4C53-AEC0-C4C4A8CA6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t="5661" r="3572" b="9915"/>
          <a:stretch/>
        </p:blipFill>
        <p:spPr>
          <a:xfrm>
            <a:off x="6474622" y="4616090"/>
            <a:ext cx="2564719" cy="3213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7366F-C912-41EF-A6F1-9D5DEEB452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t="5317" r="5914" b="9447"/>
          <a:stretch/>
        </p:blipFill>
        <p:spPr>
          <a:xfrm>
            <a:off x="3286634" y="4616090"/>
            <a:ext cx="2463362" cy="32130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A4E0F7-CB55-4BFB-A93C-C9B41FFA4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181" y="1505645"/>
            <a:ext cx="3162300" cy="300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D36B0E-3ED0-40C2-A051-75B60CB4F3B3}"/>
              </a:ext>
            </a:extLst>
          </p:cNvPr>
          <p:cNvSpPr txBox="1"/>
          <p:nvPr/>
        </p:nvSpPr>
        <p:spPr>
          <a:xfrm>
            <a:off x="7355206" y="2299843"/>
            <a:ext cx="4872625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Miss Abigail Squibb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Headteacher</a:t>
            </a:r>
            <a:endParaRPr kumimoji="0" lang="en-GB" sz="42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sym typeface="Gill Sans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1269999" y="1777478"/>
            <a:ext cx="10464800" cy="850900"/>
          </a:xfrm>
          <a:prstGeom prst="rect">
            <a:avLst/>
          </a:prstGeom>
        </p:spPr>
        <p:txBody>
          <a:bodyPr/>
          <a:lstStyle/>
          <a:p>
            <a:pPr marL="970642" indent="-653142">
              <a:defRPr sz="4800">
                <a:solidFill>
                  <a:srgbClr val="011993"/>
                </a:solidFill>
              </a:defRPr>
            </a:pPr>
            <a:r>
              <a:rPr dirty="0"/>
              <a:t>Which Packet Ship?</a:t>
            </a:r>
          </a:p>
          <a:p>
            <a:pPr marL="970642" indent="-653142">
              <a:defRPr sz="4800">
                <a:solidFill>
                  <a:srgbClr val="011993"/>
                </a:solidFill>
              </a:defRPr>
            </a:pPr>
            <a:endParaRPr dirty="0"/>
          </a:p>
        </p:txBody>
      </p:sp>
      <p:pic>
        <p:nvPicPr>
          <p:cNvPr id="166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icture 16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2449" y="3032343"/>
            <a:ext cx="11899901" cy="5651500"/>
          </a:xfrm>
          <a:prstGeom prst="rect">
            <a:avLst/>
          </a:prstGeom>
          <a:effectLst>
            <a:outerShdw blurRad="1003300" dist="114974" dir="5400000" rotWithShape="0">
              <a:srgbClr val="000000"/>
            </a:outerShdw>
          </a:effec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xfrm>
            <a:off x="1270000" y="825500"/>
            <a:ext cx="10464800" cy="850900"/>
          </a:xfrm>
          <a:prstGeom prst="rect">
            <a:avLst/>
          </a:prstGeom>
        </p:spPr>
        <p:txBody>
          <a:bodyPr/>
          <a:lstStyle>
            <a:lvl1pPr marL="970642" indent="-653142">
              <a:defRPr sz="4800">
                <a:solidFill>
                  <a:srgbClr val="011993"/>
                </a:solidFill>
              </a:defRPr>
            </a:lvl1pPr>
          </a:lstStyle>
          <a:p>
            <a:pPr marL="317500" indent="0">
              <a:buNone/>
            </a:pPr>
            <a:r>
              <a:rPr dirty="0"/>
              <a:t>Marlborough Manners for all</a:t>
            </a:r>
          </a:p>
        </p:txBody>
      </p:sp>
      <p:pic>
        <p:nvPicPr>
          <p:cNvPr id="234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2142440" y="2838163"/>
            <a:ext cx="118237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200">
                <a:solidFill>
                  <a:schemeClr val="accent5"/>
                </a:solidFill>
              </a:defRPr>
            </a:lvl1pPr>
          </a:lstStyle>
          <a:p>
            <a:r>
              <a:rPr dirty="0"/>
              <a:t>Show good manners all the time</a:t>
            </a:r>
          </a:p>
        </p:txBody>
      </p:sp>
      <p:sp>
        <p:nvSpPr>
          <p:cNvPr id="236" name="Shape 236"/>
          <p:cNvSpPr/>
          <p:nvPr/>
        </p:nvSpPr>
        <p:spPr>
          <a:xfrm>
            <a:off x="1552653" y="4444999"/>
            <a:ext cx="118237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200">
                <a:solidFill>
                  <a:schemeClr val="accent5"/>
                </a:solidFill>
              </a:defRPr>
            </a:lvl1pPr>
          </a:lstStyle>
          <a:p>
            <a:r>
              <a:rPr dirty="0"/>
              <a:t>Take care of everyone and everything</a:t>
            </a:r>
          </a:p>
        </p:txBody>
      </p:sp>
      <p:sp>
        <p:nvSpPr>
          <p:cNvPr id="237" name="Shape 237"/>
          <p:cNvSpPr/>
          <p:nvPr/>
        </p:nvSpPr>
        <p:spPr>
          <a:xfrm>
            <a:off x="814297" y="6546415"/>
            <a:ext cx="118237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chemeClr val="accent5"/>
                </a:solidFill>
              </a:defRPr>
            </a:lvl1pPr>
          </a:lstStyle>
          <a:p>
            <a:r>
              <a:rPr dirty="0"/>
              <a:t>Follow all instructions with attention and thought</a:t>
            </a:r>
          </a:p>
        </p:txBody>
      </p:sp>
      <p:grpSp>
        <p:nvGrpSpPr>
          <p:cNvPr id="240" name="Group 240"/>
          <p:cNvGrpSpPr/>
          <p:nvPr/>
        </p:nvGrpSpPr>
        <p:grpSpPr>
          <a:xfrm>
            <a:off x="10206397" y="228708"/>
            <a:ext cx="2169972" cy="2895384"/>
            <a:chOff x="0" y="0"/>
            <a:chExt cx="2169970" cy="2895383"/>
          </a:xfrm>
        </p:grpSpPr>
        <p:pic>
          <p:nvPicPr>
            <p:cNvPr id="239" name="IMG_412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1915971" cy="25651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8" name="Picture 237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169971" cy="289538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270000" y="825500"/>
            <a:ext cx="10464800" cy="850900"/>
          </a:xfrm>
          <a:prstGeom prst="rect">
            <a:avLst/>
          </a:prstGeom>
        </p:spPr>
        <p:txBody>
          <a:bodyPr/>
          <a:lstStyle>
            <a:lvl1pPr marL="970642" indent="-653142">
              <a:defRPr sz="4800">
                <a:solidFill>
                  <a:srgbClr val="011993"/>
                </a:solidFill>
              </a:defRPr>
            </a:lvl1pPr>
          </a:lstStyle>
          <a:p>
            <a:pPr marL="317500" indent="0">
              <a:buNone/>
            </a:pPr>
            <a:r>
              <a:rPr dirty="0"/>
              <a:t>Starting at Marlborough…</a:t>
            </a:r>
          </a:p>
        </p:txBody>
      </p:sp>
      <p:pic>
        <p:nvPicPr>
          <p:cNvPr id="253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406701" y="1676400"/>
            <a:ext cx="12458700" cy="896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11993"/>
                </a:solidFill>
              </a:defRPr>
            </a:pPr>
            <a:r>
              <a:rPr b="1" dirty="0"/>
              <a:t>Dress Code</a:t>
            </a:r>
            <a:endParaRPr lang="en-GB" b="1" dirty="0"/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Look at how smart our children are! 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Have a look at our website for our further details about our 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dress code and suppliers.  </a:t>
            </a:r>
            <a:r>
              <a:rPr lang="en-GB" dirty="0">
                <a:hlinkClick r:id="rId3"/>
              </a:rPr>
              <a:t>https://marlborough.eschools.co.uk/website/dress_code/465790</a:t>
            </a:r>
            <a:endParaRPr lang="en-GB" dirty="0"/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As children start school we want them to become independent so please bear this in mind when making school uniform purchases, especially shoes!</a:t>
            </a: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0423F2-A4F1-4761-9DC9-79D049255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875" y="5694645"/>
            <a:ext cx="4944594" cy="370844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270000" y="825500"/>
            <a:ext cx="10464800" cy="850900"/>
          </a:xfrm>
          <a:prstGeom prst="rect">
            <a:avLst/>
          </a:prstGeom>
        </p:spPr>
        <p:txBody>
          <a:bodyPr/>
          <a:lstStyle>
            <a:lvl1pPr marL="970642" indent="-653142">
              <a:defRPr sz="4800">
                <a:solidFill>
                  <a:srgbClr val="011993"/>
                </a:solidFill>
              </a:defRPr>
            </a:lvl1pPr>
          </a:lstStyle>
          <a:p>
            <a:pPr marL="317500" indent="0">
              <a:buNone/>
            </a:pPr>
            <a:r>
              <a:rPr dirty="0"/>
              <a:t>Starting at Marlborough…</a:t>
            </a:r>
          </a:p>
        </p:txBody>
      </p:sp>
      <p:pic>
        <p:nvPicPr>
          <p:cNvPr id="253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369123" y="2095837"/>
            <a:ext cx="12458700" cy="730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b="1" dirty="0"/>
              <a:t>PE kit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Children will need a PE kit, with their names on each item of clothing. This consists of a Packet Ship t-shirt and black shorts.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Children will not need swimming costumes yet.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Please can children have labelled wellies in school.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>
                <a:hlinkClick r:id="rId3"/>
              </a:rPr>
              <a:t>https://marlborough.eschools.co.uk/website/dress_code/465790</a:t>
            </a:r>
            <a:endParaRPr lang="en-GB"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01373-0D80-4681-82A9-089579E2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973" y="6012493"/>
            <a:ext cx="4132854" cy="2755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48098A-8937-4C77-AF6A-6ACBD9A8C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221" y="6012493"/>
            <a:ext cx="4133592" cy="2755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9D39B8-E983-43AD-AE35-B0ACEFE9FC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8" y="6012493"/>
            <a:ext cx="4133592" cy="27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8308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52400" y="50800"/>
            <a:ext cx="3086100" cy="1041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5200"/>
                </a:solidFill>
              </a:defRPr>
            </a:lvl1pPr>
          </a:lstStyle>
          <a:p>
            <a:r>
              <a:t>Marlborough School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270000" y="825500"/>
            <a:ext cx="10464800" cy="850900"/>
          </a:xfrm>
          <a:prstGeom prst="rect">
            <a:avLst/>
          </a:prstGeom>
        </p:spPr>
        <p:txBody>
          <a:bodyPr/>
          <a:lstStyle>
            <a:lvl1pPr marL="970642" indent="-653142">
              <a:defRPr sz="4800">
                <a:solidFill>
                  <a:srgbClr val="011993"/>
                </a:solidFill>
              </a:defRPr>
            </a:lvl1pPr>
          </a:lstStyle>
          <a:p>
            <a:pPr marL="317500" indent="0">
              <a:buNone/>
            </a:pPr>
            <a:r>
              <a:rPr dirty="0"/>
              <a:t>Starting at Marlborough…</a:t>
            </a:r>
          </a:p>
        </p:txBody>
      </p:sp>
      <p:pic>
        <p:nvPicPr>
          <p:cNvPr id="253" name="packet ships at se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7" y="76200"/>
            <a:ext cx="2921001" cy="35965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546100" y="1866901"/>
            <a:ext cx="12458700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11993"/>
                </a:solidFill>
              </a:defRPr>
            </a:pPr>
            <a:r>
              <a:rPr b="1" dirty="0"/>
              <a:t>Universal Free School Meals for Infants</a:t>
            </a:r>
            <a:endParaRPr lang="en-GB" b="1" dirty="0"/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All of the children in Reception, Year 1 and Year 2 have delicious school lunches provided free of charge.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They are able to make their lunch choices each morning.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Children eat in the school hall at round tables, using knives and forks and with adults supervising them. 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r>
              <a:rPr lang="en-GB" dirty="0"/>
              <a:t>Our kitchen can cater for individual dietary needs, just talk to Mrs Pearce or Mrs Prason before your child starts school. </a:t>
            </a:r>
          </a:p>
          <a:p>
            <a:pPr algn="l">
              <a:defRPr sz="3600">
                <a:solidFill>
                  <a:srgbClr val="011993"/>
                </a:solidFill>
              </a:defRPr>
            </a:pPr>
            <a:endParaRPr lang="en-GB" dirty="0"/>
          </a:p>
          <a:p>
            <a:pPr algn="l">
              <a:defRPr sz="3600">
                <a:solidFill>
                  <a:srgbClr val="011993"/>
                </a:solidFill>
              </a:defRPr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651F5-50CB-4BAF-B6C9-2D1214D40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7" y="6400427"/>
            <a:ext cx="2704740" cy="2599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B74FBD-EE1B-4893-A5AA-B7D2CF426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12" y="6401212"/>
            <a:ext cx="2704740" cy="2611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F00380-9952-45C8-AEB9-452344446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76" y="6405938"/>
            <a:ext cx="2614894" cy="2605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3A1D3A-6D04-42BC-B998-D5BF047B4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01" y="6397469"/>
            <a:ext cx="2686130" cy="26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66352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750</Words>
  <Application>Microsoft Office PowerPoint</Application>
  <PresentationFormat>Custom</PresentationFormat>
  <Paragraphs>177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Bradley Hand ITC</vt:lpstr>
      <vt:lpstr>Gill Sans</vt:lpstr>
      <vt:lpstr>Lucida Grande</vt:lpstr>
      <vt:lpstr>White</vt:lpstr>
      <vt:lpstr>Marlborough School</vt:lpstr>
      <vt:lpstr>Marlborough School</vt:lpstr>
      <vt:lpstr>Marlborough School</vt:lpstr>
      <vt:lpstr>Marlborough School</vt:lpstr>
      <vt:lpstr>Marlborough School</vt:lpstr>
      <vt:lpstr>Marlborough School</vt:lpstr>
      <vt:lpstr>Marlborough School</vt:lpstr>
      <vt:lpstr>Marlborough School</vt:lpstr>
      <vt:lpstr>Marlborough School</vt:lpstr>
      <vt:lpstr>Marlborough School</vt:lpstr>
      <vt:lpstr>Marlborough School</vt:lpstr>
      <vt:lpstr>Marlborough School</vt:lpstr>
      <vt:lpstr>Marlborough School</vt:lpstr>
      <vt:lpstr>Marlborough School</vt:lpstr>
      <vt:lpstr>Marlborough School</vt:lpstr>
      <vt:lpstr>Marlborough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Marlborough School</dc:title>
  <dc:creator>Olivia Pentecost</dc:creator>
  <cp:lastModifiedBy>Olivia Pentecost</cp:lastModifiedBy>
  <cp:revision>22</cp:revision>
  <cp:lastPrinted>2020-07-03T09:38:06Z</cp:lastPrinted>
  <dcterms:modified xsi:type="dcterms:W3CDTF">2020-07-03T11:30:31Z</dcterms:modified>
</cp:coreProperties>
</file>