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sldIdLst>
    <p:sldId id="256" r:id="rId2"/>
    <p:sldId id="257" r:id="rId3"/>
    <p:sldId id="269" r:id="rId4"/>
    <p:sldId id="263" r:id="rId5"/>
    <p:sldId id="258" r:id="rId6"/>
    <p:sldId id="259" r:id="rId7"/>
    <p:sldId id="260" r:id="rId8"/>
    <p:sldId id="261" r:id="rId9"/>
    <p:sldId id="271" r:id="rId10"/>
    <p:sldId id="272" r:id="rId11"/>
    <p:sldId id="262" r:id="rId12"/>
    <p:sldId id="264" r:id="rId13"/>
    <p:sldId id="273" r:id="rId14"/>
    <p:sldId id="265" r:id="rId15"/>
    <p:sldId id="266" r:id="rId16"/>
    <p:sldId id="267" r:id="rId17"/>
    <p:sldId id="268" r:id="rId18"/>
    <p:sldId id="270"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5" autoAdjust="0"/>
    <p:restoredTop sz="94660"/>
  </p:normalViewPr>
  <p:slideViewPr>
    <p:cSldViewPr snapToGrid="0">
      <p:cViewPr varScale="1">
        <p:scale>
          <a:sx n="60" d="100"/>
          <a:sy n="60" d="100"/>
        </p:scale>
        <p:origin x="72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descr="Tag=AccentColor&#10;Flavor=Light&#10;Target=FillAndLine">
            <a:extLst>
              <a:ext uri="{FF2B5EF4-FFF2-40B4-BE49-F238E27FC236}">
                <a16:creationId xmlns:a16="http://schemas.microsoft.com/office/drawing/2014/main" id="{DA381740-063A-41A4-836D-85D14980EEF0}"/>
              </a:ext>
            </a:extLst>
          </p:cNvPr>
          <p:cNvSpPr/>
          <p:nvPr/>
        </p:nvSpPr>
        <p:spPr>
          <a:xfrm>
            <a:off x="838200" y="4736883"/>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24EF9DF8-704A-44AE-8850-307DDACC9387}"/>
              </a:ext>
            </a:extLst>
          </p:cNvPr>
          <p:cNvSpPr>
            <a:spLocks noGrp="1"/>
          </p:cNvSpPr>
          <p:nvPr>
            <p:ph type="ctrTitle"/>
          </p:nvPr>
        </p:nvSpPr>
        <p:spPr>
          <a:xfrm>
            <a:off x="841248" y="448056"/>
            <a:ext cx="10515600" cy="4069080"/>
          </a:xfrm>
        </p:spPr>
        <p:txBody>
          <a:bodyPr anchor="b">
            <a:noAutofit/>
          </a:bodyPr>
          <a:lstStyle>
            <a:lvl1pPr algn="l">
              <a:defRPr sz="96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3CC72E09-06F3-48B9-9B95-DE15EC98017B}"/>
              </a:ext>
            </a:extLst>
          </p:cNvPr>
          <p:cNvSpPr>
            <a:spLocks noGrp="1"/>
          </p:cNvSpPr>
          <p:nvPr>
            <p:ph type="subTitle" idx="1"/>
          </p:nvPr>
        </p:nvSpPr>
        <p:spPr>
          <a:xfrm>
            <a:off x="841248" y="4983480"/>
            <a:ext cx="10515600" cy="1124712"/>
          </a:xfrm>
        </p:spPr>
        <p:txBody>
          <a:bodyPr>
            <a:normAutofit/>
          </a:bodyPr>
          <a:lstStyle>
            <a:lvl1pPr marL="0" indent="0" algn="l">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E11CD474-E5E1-4D01-97F6-0C9FC09332C0}"/>
              </a:ext>
            </a:extLst>
          </p:cNvPr>
          <p:cNvSpPr>
            <a:spLocks noGrp="1"/>
          </p:cNvSpPr>
          <p:nvPr>
            <p:ph type="dt" sz="half" idx="10"/>
          </p:nvPr>
        </p:nvSpPr>
        <p:spPr/>
        <p:txBody>
          <a:bodyPr/>
          <a:lstStyle/>
          <a:p>
            <a:fld id="{72345051-2045-45DA-935E-2E3CA1A69ADC}" type="datetimeFigureOut">
              <a:rPr lang="en-US" smtClean="0"/>
              <a:t>11/11/2020</a:t>
            </a:fld>
            <a:endParaRPr lang="en-US" dirty="0"/>
          </a:p>
        </p:txBody>
      </p:sp>
      <p:sp>
        <p:nvSpPr>
          <p:cNvPr id="5" name="Footer Placeholder 4">
            <a:extLst>
              <a:ext uri="{FF2B5EF4-FFF2-40B4-BE49-F238E27FC236}">
                <a16:creationId xmlns:a16="http://schemas.microsoft.com/office/drawing/2014/main" id="{C636BBC7-EB9B-4B36-88E9-DBF65D270E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8786C7-DD8D-492F-9A9A-A7B3EBE27FE9}"/>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749823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07CF8D-FF51-4FD8-B968-A2C85073478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661A953-02EA-491B-A215-AF8420D74D3A}"/>
              </a:ext>
            </a:extLst>
          </p:cNvPr>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4084D1E-BC98-44E4-8D2C-89CCDC293331}"/>
              </a:ext>
            </a:extLst>
          </p:cNvPr>
          <p:cNvSpPr>
            <a:spLocks noGrp="1"/>
          </p:cNvSpPr>
          <p:nvPr>
            <p:ph type="dt" sz="half" idx="10"/>
          </p:nvPr>
        </p:nvSpPr>
        <p:spPr/>
        <p:txBody>
          <a:bodyPr/>
          <a:lstStyle/>
          <a:p>
            <a:fld id="{72345051-2045-45DA-935E-2E3CA1A69ADC}" type="datetimeFigureOut">
              <a:rPr lang="en-US" smtClean="0"/>
              <a:t>11/11/2020</a:t>
            </a:fld>
            <a:endParaRPr lang="en-US"/>
          </a:p>
        </p:txBody>
      </p:sp>
      <p:sp>
        <p:nvSpPr>
          <p:cNvPr id="5" name="Footer Placeholder 4">
            <a:extLst>
              <a:ext uri="{FF2B5EF4-FFF2-40B4-BE49-F238E27FC236}">
                <a16:creationId xmlns:a16="http://schemas.microsoft.com/office/drawing/2014/main" id="{513019EB-9C2B-4833-B72A-1476941597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F6E764-5688-45F5-94ED-A7357D2F5689}"/>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7849501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20E3CB6-3025-40BF-A04B-A7B0CB4C01F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EDD5CB3-8B24-48C7-89D3-8DCAD36A453D}"/>
              </a:ext>
            </a:extLst>
          </p:cNvPr>
          <p:cNvSpPr>
            <a:spLocks noGrp="1"/>
          </p:cNvSpPr>
          <p:nvPr>
            <p:ph type="body" orient="vert" idx="1"/>
          </p:nvPr>
        </p:nvSpPr>
        <p:spPr>
          <a:xfrm>
            <a:off x="838200" y="365125"/>
            <a:ext cx="7734300" cy="581183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150BC931-E2BF-4C1D-91AA-89F82F8268B2}"/>
              </a:ext>
            </a:extLst>
          </p:cNvPr>
          <p:cNvSpPr>
            <a:spLocks noGrp="1"/>
          </p:cNvSpPr>
          <p:nvPr>
            <p:ph type="dt" sz="half" idx="10"/>
          </p:nvPr>
        </p:nvSpPr>
        <p:spPr/>
        <p:txBody>
          <a:bodyPr/>
          <a:lstStyle/>
          <a:p>
            <a:fld id="{72345051-2045-45DA-935E-2E3CA1A69ADC}" type="datetimeFigureOut">
              <a:rPr lang="en-US" smtClean="0"/>
              <a:t>11/11/2020</a:t>
            </a:fld>
            <a:endParaRPr lang="en-US"/>
          </a:p>
        </p:txBody>
      </p:sp>
      <p:sp>
        <p:nvSpPr>
          <p:cNvPr id="5" name="Footer Placeholder 4">
            <a:extLst>
              <a:ext uri="{FF2B5EF4-FFF2-40B4-BE49-F238E27FC236}">
                <a16:creationId xmlns:a16="http://schemas.microsoft.com/office/drawing/2014/main" id="{7548A135-AEE9-4483-957E-3D143318DD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8DEFD4-A052-46B3-B2AE-F3091D8A2F7B}"/>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16830038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D02BC-5A24-47F7-A4DF-B93FBC0C51B0}"/>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8E9219E-EE74-4093-94D6-F663E059C504}"/>
              </a:ext>
            </a:extLst>
          </p:cNvPr>
          <p:cNvSpPr>
            <a:spLocks noGrp="1"/>
          </p:cNvSpPr>
          <p:nvPr>
            <p:ph idx="1"/>
          </p:nvPr>
        </p:nvSpPr>
        <p:spPr>
          <a:xfrm>
            <a:off x="838200" y="1929384"/>
            <a:ext cx="10515600" cy="4251960"/>
          </a:xfrm>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2A61642-BFBA-48AE-A29C-C2AA7386AE95}"/>
              </a:ext>
            </a:extLst>
          </p:cNvPr>
          <p:cNvSpPr>
            <a:spLocks noGrp="1"/>
          </p:cNvSpPr>
          <p:nvPr>
            <p:ph type="dt" sz="half" idx="10"/>
          </p:nvPr>
        </p:nvSpPr>
        <p:spPr/>
        <p:txBody>
          <a:bodyPr/>
          <a:lstStyle/>
          <a:p>
            <a:fld id="{72345051-2045-45DA-935E-2E3CA1A69ADC}" type="datetimeFigureOut">
              <a:rPr lang="en-US" smtClean="0"/>
              <a:t>11/11/2020</a:t>
            </a:fld>
            <a:endParaRPr lang="en-US"/>
          </a:p>
        </p:txBody>
      </p:sp>
      <p:sp>
        <p:nvSpPr>
          <p:cNvPr id="5" name="Footer Placeholder 4">
            <a:extLst>
              <a:ext uri="{FF2B5EF4-FFF2-40B4-BE49-F238E27FC236}">
                <a16:creationId xmlns:a16="http://schemas.microsoft.com/office/drawing/2014/main" id="{2AD2029B-6646-4DBF-A302-76A513FC64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6D4DFD-766F-4E45-A00C-2B5E8CE9A908}"/>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8" name="Rectangle 7" descr="Tag=AccentColor&#10;Flavor=Light&#10;Target=FillAndLine">
            <a:extLst>
              <a:ext uri="{FF2B5EF4-FFF2-40B4-BE49-F238E27FC236}">
                <a16:creationId xmlns:a16="http://schemas.microsoft.com/office/drawing/2014/main" id="{EBDD1931-9E86-4402-9A68-33A2D9EFB198}"/>
              </a:ext>
            </a:extLst>
          </p:cNvPr>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666010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218C0-6540-400C-BB51-353D5FD5CB00}"/>
              </a:ext>
            </a:extLst>
          </p:cNvPr>
          <p:cNvSpPr>
            <a:spLocks noGrp="1"/>
          </p:cNvSpPr>
          <p:nvPr>
            <p:ph type="title"/>
          </p:nvPr>
        </p:nvSpPr>
        <p:spPr>
          <a:xfrm>
            <a:off x="841248" y="448056"/>
            <a:ext cx="10515600" cy="4069080"/>
          </a:xfrm>
        </p:spPr>
        <p:txBody>
          <a:bodyPr anchor="b">
            <a:normAutofit/>
          </a:bodyPr>
          <a:lstStyle>
            <a:lvl1pPr>
              <a:defRPr sz="8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A81CD69-43B3-4FF7-AA41-30C36C957E65}"/>
              </a:ext>
            </a:extLst>
          </p:cNvPr>
          <p:cNvSpPr>
            <a:spLocks noGrp="1"/>
          </p:cNvSpPr>
          <p:nvPr>
            <p:ph type="body" idx="1"/>
          </p:nvPr>
        </p:nvSpPr>
        <p:spPr>
          <a:xfrm>
            <a:off x="841248" y="4983480"/>
            <a:ext cx="10515600" cy="1124712"/>
          </a:xfrm>
        </p:spPr>
        <p:txBody>
          <a:bodyPr>
            <a:normAutofit/>
          </a:bodyPr>
          <a:lstStyle>
            <a:lvl1pPr marL="0" indent="0">
              <a:buNone/>
              <a:defRPr sz="2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2BF300D-5CBE-47E9-A193-E23C8314D0EA}"/>
              </a:ext>
            </a:extLst>
          </p:cNvPr>
          <p:cNvSpPr>
            <a:spLocks noGrp="1"/>
          </p:cNvSpPr>
          <p:nvPr>
            <p:ph type="dt" sz="half" idx="10"/>
          </p:nvPr>
        </p:nvSpPr>
        <p:spPr/>
        <p:txBody>
          <a:bodyPr/>
          <a:lstStyle/>
          <a:p>
            <a:fld id="{72345051-2045-45DA-935E-2E3CA1A69ADC}" type="datetimeFigureOut">
              <a:rPr lang="en-US" smtClean="0"/>
              <a:t>11/11/2020</a:t>
            </a:fld>
            <a:endParaRPr lang="en-US"/>
          </a:p>
        </p:txBody>
      </p:sp>
      <p:sp>
        <p:nvSpPr>
          <p:cNvPr id="5" name="Footer Placeholder 4">
            <a:extLst>
              <a:ext uri="{FF2B5EF4-FFF2-40B4-BE49-F238E27FC236}">
                <a16:creationId xmlns:a16="http://schemas.microsoft.com/office/drawing/2014/main" id="{56E7DF3F-C51A-4DB1-9FCE-E3E0D8E925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269CF4-FAAB-44EF-A2A5-8352B4AA384F}"/>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7" name="Rectangle 6" descr="Tag=AccentColor&#10;Flavor=Light&#10;Target=FillAndLine">
            <a:extLst>
              <a:ext uri="{FF2B5EF4-FFF2-40B4-BE49-F238E27FC236}">
                <a16:creationId xmlns:a16="http://schemas.microsoft.com/office/drawing/2014/main" id="{417A8947-4521-4FE1-8E44-27363435CE1B}"/>
              </a:ext>
            </a:extLst>
          </p:cNvPr>
          <p:cNvSpPr/>
          <p:nvPr/>
        </p:nvSpPr>
        <p:spPr>
          <a:xfrm>
            <a:off x="838200" y="4736883"/>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360098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ADE264-531D-49C1-A8AF-2B4C1D218FAB}"/>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4B9A1B8-2F1B-46AA-858A-CFFF5AF7CEB0}"/>
              </a:ext>
            </a:extLst>
          </p:cNvPr>
          <p:cNvSpPr>
            <a:spLocks noGrp="1"/>
          </p:cNvSpPr>
          <p:nvPr>
            <p:ph sz="half" idx="1"/>
          </p:nvPr>
        </p:nvSpPr>
        <p:spPr>
          <a:xfrm>
            <a:off x="838200" y="1929384"/>
            <a:ext cx="5181600" cy="425196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6E6B9631-18C0-43BD-8AF3-9137D6D4C234}"/>
              </a:ext>
            </a:extLst>
          </p:cNvPr>
          <p:cNvSpPr>
            <a:spLocks noGrp="1"/>
          </p:cNvSpPr>
          <p:nvPr>
            <p:ph sz="half" idx="2"/>
          </p:nvPr>
        </p:nvSpPr>
        <p:spPr>
          <a:xfrm>
            <a:off x="6172200" y="1929384"/>
            <a:ext cx="5181600" cy="42519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E9032FCA-14C6-4497-9C27-3F58062442CE}"/>
              </a:ext>
            </a:extLst>
          </p:cNvPr>
          <p:cNvSpPr>
            <a:spLocks noGrp="1"/>
          </p:cNvSpPr>
          <p:nvPr>
            <p:ph type="dt" sz="half" idx="10"/>
          </p:nvPr>
        </p:nvSpPr>
        <p:spPr/>
        <p:txBody>
          <a:bodyPr/>
          <a:lstStyle/>
          <a:p>
            <a:fld id="{72345051-2045-45DA-935E-2E3CA1A69ADC}" type="datetimeFigureOut">
              <a:rPr lang="en-US" smtClean="0"/>
              <a:t>11/11/2020</a:t>
            </a:fld>
            <a:endParaRPr lang="en-US"/>
          </a:p>
        </p:txBody>
      </p:sp>
      <p:sp>
        <p:nvSpPr>
          <p:cNvPr id="6" name="Footer Placeholder 5">
            <a:extLst>
              <a:ext uri="{FF2B5EF4-FFF2-40B4-BE49-F238E27FC236}">
                <a16:creationId xmlns:a16="http://schemas.microsoft.com/office/drawing/2014/main" id="{961E5057-693B-4E10-958E-0ABE79FEC70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0CECB1-0A35-4C10-9D3D-FE4404283011}"/>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9" name="Rectangle 8" descr="Tag=AccentColor&#10;Flavor=Light&#10;Target=FillAndLine">
            <a:extLst>
              <a:ext uri="{FF2B5EF4-FFF2-40B4-BE49-F238E27FC236}">
                <a16:creationId xmlns:a16="http://schemas.microsoft.com/office/drawing/2014/main" id="{2FAAC677-2D37-4F63-9C4B-711A2988EE02}"/>
              </a:ext>
            </a:extLst>
          </p:cNvPr>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7522127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8AE282-8875-4F49-AB21-E1C2BCAEA1F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1712EA2-EF8C-4F18-BECF-AD121F72816A}"/>
              </a:ext>
            </a:extLst>
          </p:cNvPr>
          <p:cNvSpPr>
            <a:spLocks noGrp="1"/>
          </p:cNvSpPr>
          <p:nvPr>
            <p:ph type="body" idx="1"/>
          </p:nvPr>
        </p:nvSpPr>
        <p:spPr>
          <a:xfrm>
            <a:off x="839788" y="1938528"/>
            <a:ext cx="5157787" cy="823912"/>
          </a:xfrm>
        </p:spPr>
        <p:txBody>
          <a:bodyPr anchor="b">
            <a:normAutofit/>
          </a:bodyPr>
          <a:lstStyle>
            <a:lvl1pPr marL="0" indent="0">
              <a:buNone/>
              <a:defRPr sz="3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D7B59D4-E93F-40C1-A1A2-F1867830C678}"/>
              </a:ext>
            </a:extLst>
          </p:cNvPr>
          <p:cNvSpPr>
            <a:spLocks noGrp="1"/>
          </p:cNvSpPr>
          <p:nvPr>
            <p:ph sz="half" idx="2"/>
          </p:nvPr>
        </p:nvSpPr>
        <p:spPr>
          <a:xfrm>
            <a:off x="839788" y="2926080"/>
            <a:ext cx="5157787" cy="326440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6E810616-1C77-42AE-8449-D0B64E2B8475}"/>
              </a:ext>
            </a:extLst>
          </p:cNvPr>
          <p:cNvSpPr>
            <a:spLocks noGrp="1"/>
          </p:cNvSpPr>
          <p:nvPr>
            <p:ph type="body" sz="quarter" idx="3"/>
          </p:nvPr>
        </p:nvSpPr>
        <p:spPr>
          <a:xfrm>
            <a:off x="6172200" y="1938528"/>
            <a:ext cx="5183188" cy="823912"/>
          </a:xfrm>
        </p:spPr>
        <p:txBody>
          <a:bodyPr anchor="b">
            <a:normAutofit/>
          </a:bodyPr>
          <a:lstStyle>
            <a:lvl1pPr marL="0" indent="0">
              <a:buNone/>
              <a:defRPr sz="3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A74E172-AFE8-48E4-BBB0-CA6D4EC1127C}"/>
              </a:ext>
            </a:extLst>
          </p:cNvPr>
          <p:cNvSpPr>
            <a:spLocks noGrp="1"/>
          </p:cNvSpPr>
          <p:nvPr>
            <p:ph sz="quarter" idx="4"/>
          </p:nvPr>
        </p:nvSpPr>
        <p:spPr>
          <a:xfrm>
            <a:off x="6172200" y="2926080"/>
            <a:ext cx="5183188" cy="32644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4C9407CC-270D-4C98-B95C-7AE67D2E1913}"/>
              </a:ext>
            </a:extLst>
          </p:cNvPr>
          <p:cNvSpPr>
            <a:spLocks noGrp="1"/>
          </p:cNvSpPr>
          <p:nvPr>
            <p:ph type="dt" sz="half" idx="10"/>
          </p:nvPr>
        </p:nvSpPr>
        <p:spPr/>
        <p:txBody>
          <a:bodyPr/>
          <a:lstStyle/>
          <a:p>
            <a:fld id="{72345051-2045-45DA-935E-2E3CA1A69ADC}" type="datetimeFigureOut">
              <a:rPr lang="en-US" smtClean="0"/>
              <a:t>11/11/2020</a:t>
            </a:fld>
            <a:endParaRPr lang="en-US"/>
          </a:p>
        </p:txBody>
      </p:sp>
      <p:sp>
        <p:nvSpPr>
          <p:cNvPr id="8" name="Footer Placeholder 7">
            <a:extLst>
              <a:ext uri="{FF2B5EF4-FFF2-40B4-BE49-F238E27FC236}">
                <a16:creationId xmlns:a16="http://schemas.microsoft.com/office/drawing/2014/main" id="{454070D5-9B7B-47FC-9F75-F6AD9607452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28EAC17-33BE-4265-8C06-644C2D34FD3C}"/>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11" name="Rectangle 10" descr="Tag=AccentColor&#10;Flavor=Light&#10;Target=FillAndLine">
            <a:extLst>
              <a:ext uri="{FF2B5EF4-FFF2-40B4-BE49-F238E27FC236}">
                <a16:creationId xmlns:a16="http://schemas.microsoft.com/office/drawing/2014/main" id="{F634C457-AEBF-47D7-9200-BAD05D138B12}"/>
              </a:ext>
            </a:extLst>
          </p:cNvPr>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0764639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E9AC0-40CD-4451-BF00-5E2FC7B7451B}"/>
              </a:ext>
            </a:extLst>
          </p:cNvPr>
          <p:cNvSpPr>
            <a:spLocks noGrp="1"/>
          </p:cNvSpPr>
          <p:nvPr>
            <p:ph type="title"/>
          </p:nvPr>
        </p:nvSpPr>
        <p:spPr>
          <a:xfrm>
            <a:off x="2203704" y="1728216"/>
            <a:ext cx="7781544" cy="3392424"/>
          </a:xfrm>
        </p:spPr>
        <p:txBody>
          <a:bodyPr>
            <a:normAutofit/>
          </a:bodyPr>
          <a:lstStyle>
            <a:lvl1pPr algn="ctr">
              <a:defRPr sz="78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C6FD9A32-9C83-452B-BC69-CC6E95D3C93C}"/>
              </a:ext>
            </a:extLst>
          </p:cNvPr>
          <p:cNvSpPr>
            <a:spLocks noGrp="1"/>
          </p:cNvSpPr>
          <p:nvPr>
            <p:ph type="dt" sz="half" idx="10"/>
          </p:nvPr>
        </p:nvSpPr>
        <p:spPr/>
        <p:txBody>
          <a:bodyPr/>
          <a:lstStyle/>
          <a:p>
            <a:fld id="{72345051-2045-45DA-935E-2E3CA1A69ADC}" type="datetimeFigureOut">
              <a:rPr lang="en-US" smtClean="0"/>
              <a:t>11/11/2020</a:t>
            </a:fld>
            <a:endParaRPr lang="en-US"/>
          </a:p>
        </p:txBody>
      </p:sp>
      <p:sp>
        <p:nvSpPr>
          <p:cNvPr id="4" name="Footer Placeholder 3">
            <a:extLst>
              <a:ext uri="{FF2B5EF4-FFF2-40B4-BE49-F238E27FC236}">
                <a16:creationId xmlns:a16="http://schemas.microsoft.com/office/drawing/2014/main" id="{6B87B83E-E23E-42DE-876D-F55908A97DC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61C03A8-D428-4010-B413-13B1E9922628}"/>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6" name="Rectangle 6" descr="Tag=AccentColor&#10;Flavor=Light&#10;Target=FillAndLine">
            <a:extLst>
              <a:ext uri="{FF2B5EF4-FFF2-40B4-BE49-F238E27FC236}">
                <a16:creationId xmlns:a16="http://schemas.microsoft.com/office/drawing/2014/main" id="{17F03060-85EC-4182-8C18-C6EE0D373E4B}"/>
              </a:ext>
            </a:extLst>
          </p:cNvPr>
          <p:cNvSpPr/>
          <p:nvPr/>
        </p:nvSpPr>
        <p:spPr>
          <a:xfrm>
            <a:off x="3974206" y="5126892"/>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0392658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72816A0-77C4-4A3F-87BD-A7321E3C84D2}"/>
              </a:ext>
            </a:extLst>
          </p:cNvPr>
          <p:cNvSpPr>
            <a:spLocks noGrp="1"/>
          </p:cNvSpPr>
          <p:nvPr>
            <p:ph type="dt" sz="half" idx="10"/>
          </p:nvPr>
        </p:nvSpPr>
        <p:spPr/>
        <p:txBody>
          <a:bodyPr/>
          <a:lstStyle/>
          <a:p>
            <a:fld id="{72345051-2045-45DA-935E-2E3CA1A69ADC}" type="datetimeFigureOut">
              <a:rPr lang="en-US" smtClean="0"/>
              <a:t>11/11/2020</a:t>
            </a:fld>
            <a:endParaRPr lang="en-US"/>
          </a:p>
        </p:txBody>
      </p:sp>
      <p:sp>
        <p:nvSpPr>
          <p:cNvPr id="3" name="Footer Placeholder 2">
            <a:extLst>
              <a:ext uri="{FF2B5EF4-FFF2-40B4-BE49-F238E27FC236}">
                <a16:creationId xmlns:a16="http://schemas.microsoft.com/office/drawing/2014/main" id="{A5FC3464-F026-4C77-9441-55ECA5054D5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87D9257-BADE-4D0B-AF0B-D09FE95FA078}"/>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13402086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A1C48E-F751-45A2-9010-208B81EDBE69}"/>
              </a:ext>
            </a:extLst>
          </p:cNvPr>
          <p:cNvSpPr>
            <a:spLocks noGrp="1"/>
          </p:cNvSpPr>
          <p:nvPr>
            <p:ph type="title"/>
          </p:nvPr>
        </p:nvSpPr>
        <p:spPr>
          <a:xfrm>
            <a:off x="839788" y="457200"/>
            <a:ext cx="3932237" cy="3429000"/>
          </a:xfrm>
        </p:spPr>
        <p:txBody>
          <a:bodyPr anchor="b">
            <a:normAutofit/>
          </a:bodyPr>
          <a:lstStyle>
            <a:lvl1pPr>
              <a:defRPr sz="6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9D501F6-8430-4758-8636-74D68E990EC3}"/>
              </a:ext>
            </a:extLst>
          </p:cNvPr>
          <p:cNvSpPr>
            <a:spLocks noGrp="1"/>
          </p:cNvSpPr>
          <p:nvPr>
            <p:ph idx="1"/>
          </p:nvPr>
        </p:nvSpPr>
        <p:spPr>
          <a:xfrm>
            <a:off x="5303520" y="548640"/>
            <a:ext cx="6053328" cy="5431536"/>
          </a:xfrm>
        </p:spPr>
        <p:txBody>
          <a:bodyPr anchor="ct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E79DC39-A29C-494C-98B6-999746C5F38A}"/>
              </a:ext>
            </a:extLst>
          </p:cNvPr>
          <p:cNvSpPr>
            <a:spLocks noGrp="1"/>
          </p:cNvSpPr>
          <p:nvPr>
            <p:ph type="body" sz="half" idx="2"/>
          </p:nvPr>
        </p:nvSpPr>
        <p:spPr>
          <a:xfrm>
            <a:off x="839788" y="3977640"/>
            <a:ext cx="3932237" cy="2002536"/>
          </a:xfrm>
        </p:spPr>
        <p:txBody>
          <a:bodyPr>
            <a:normAutofit/>
          </a:bodyPr>
          <a:lstStyle>
            <a:lvl1pPr marL="0" indent="0">
              <a:buNone/>
              <a:defRPr sz="3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2584C988-A6DB-469A-B8AA-31866F36E83D}"/>
              </a:ext>
            </a:extLst>
          </p:cNvPr>
          <p:cNvSpPr>
            <a:spLocks noGrp="1"/>
          </p:cNvSpPr>
          <p:nvPr>
            <p:ph type="dt" sz="half" idx="10"/>
          </p:nvPr>
        </p:nvSpPr>
        <p:spPr/>
        <p:txBody>
          <a:bodyPr/>
          <a:lstStyle/>
          <a:p>
            <a:fld id="{72345051-2045-45DA-935E-2E3CA1A69ADC}" type="datetimeFigureOut">
              <a:rPr lang="en-US" smtClean="0"/>
              <a:t>11/11/2020</a:t>
            </a:fld>
            <a:endParaRPr lang="en-US"/>
          </a:p>
        </p:txBody>
      </p:sp>
      <p:sp>
        <p:nvSpPr>
          <p:cNvPr id="6" name="Footer Placeholder 5">
            <a:extLst>
              <a:ext uri="{FF2B5EF4-FFF2-40B4-BE49-F238E27FC236}">
                <a16:creationId xmlns:a16="http://schemas.microsoft.com/office/drawing/2014/main" id="{02BC39C3-81EB-4828-9AD3-2F1FAC521E6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059376C-9810-49A5-BC9A-4E6A02175273}"/>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8" name="Rectangle 6" descr="Tag=AccentColor&#10;Flavor=Light&#10;Target=FillAndLine">
            <a:extLst>
              <a:ext uri="{FF2B5EF4-FFF2-40B4-BE49-F238E27FC236}">
                <a16:creationId xmlns:a16="http://schemas.microsoft.com/office/drawing/2014/main" id="{B9F96F3A-E64D-4401-B02C-BCD5CAA97CFF}"/>
              </a:ext>
            </a:extLst>
          </p:cNvPr>
          <p:cNvSpPr/>
          <p:nvPr/>
        </p:nvSpPr>
        <p:spPr>
          <a:xfrm rot="5400000">
            <a:off x="2797492" y="3254143"/>
            <a:ext cx="4480560" cy="27432"/>
          </a:xfrm>
          <a:custGeom>
            <a:avLst/>
            <a:gdLst>
              <a:gd name="connsiteX0" fmla="*/ 0 w 4480560"/>
              <a:gd name="connsiteY0" fmla="*/ 0 h 27432"/>
              <a:gd name="connsiteX1" fmla="*/ 595274 w 4480560"/>
              <a:gd name="connsiteY1" fmla="*/ 0 h 27432"/>
              <a:gd name="connsiteX2" fmla="*/ 1100938 w 4480560"/>
              <a:gd name="connsiteY2" fmla="*/ 0 h 27432"/>
              <a:gd name="connsiteX3" fmla="*/ 1651406 w 4480560"/>
              <a:gd name="connsiteY3" fmla="*/ 0 h 27432"/>
              <a:gd name="connsiteX4" fmla="*/ 2336292 w 4480560"/>
              <a:gd name="connsiteY4" fmla="*/ 0 h 27432"/>
              <a:gd name="connsiteX5" fmla="*/ 2931566 w 4480560"/>
              <a:gd name="connsiteY5" fmla="*/ 0 h 27432"/>
              <a:gd name="connsiteX6" fmla="*/ 3482035 w 4480560"/>
              <a:gd name="connsiteY6" fmla="*/ 0 h 27432"/>
              <a:gd name="connsiteX7" fmla="*/ 4480560 w 4480560"/>
              <a:gd name="connsiteY7" fmla="*/ 0 h 27432"/>
              <a:gd name="connsiteX8" fmla="*/ 4480560 w 4480560"/>
              <a:gd name="connsiteY8" fmla="*/ 27432 h 27432"/>
              <a:gd name="connsiteX9" fmla="*/ 3840480 w 4480560"/>
              <a:gd name="connsiteY9" fmla="*/ 27432 h 27432"/>
              <a:gd name="connsiteX10" fmla="*/ 3290011 w 4480560"/>
              <a:gd name="connsiteY10" fmla="*/ 27432 h 27432"/>
              <a:gd name="connsiteX11" fmla="*/ 2560320 w 4480560"/>
              <a:gd name="connsiteY11" fmla="*/ 27432 h 27432"/>
              <a:gd name="connsiteX12" fmla="*/ 1965046 w 4480560"/>
              <a:gd name="connsiteY12" fmla="*/ 27432 h 27432"/>
              <a:gd name="connsiteX13" fmla="*/ 1459382 w 4480560"/>
              <a:gd name="connsiteY13" fmla="*/ 27432 h 27432"/>
              <a:gd name="connsiteX14" fmla="*/ 774497 w 4480560"/>
              <a:gd name="connsiteY14" fmla="*/ 27432 h 27432"/>
              <a:gd name="connsiteX15" fmla="*/ 0 w 4480560"/>
              <a:gd name="connsiteY15" fmla="*/ 27432 h 27432"/>
              <a:gd name="connsiteX16" fmla="*/ 0 w 4480560"/>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27432"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79587" y="8304"/>
                  <a:pt x="4480082" y="21512"/>
                  <a:pt x="4480560" y="27432"/>
                </a:cubicBezTo>
                <a:cubicBezTo>
                  <a:pt x="4314132" y="24068"/>
                  <a:pt x="4028383" y="45776"/>
                  <a:pt x="3840480" y="27432"/>
                </a:cubicBezTo>
                <a:cubicBezTo>
                  <a:pt x="3652577" y="9088"/>
                  <a:pt x="3547615" y="11992"/>
                  <a:pt x="3290011" y="27432"/>
                </a:cubicBezTo>
                <a:cubicBezTo>
                  <a:pt x="3032407" y="42872"/>
                  <a:pt x="2830268" y="17863"/>
                  <a:pt x="2560320" y="27432"/>
                </a:cubicBezTo>
                <a:cubicBezTo>
                  <a:pt x="2290372" y="37001"/>
                  <a:pt x="2147422" y="15872"/>
                  <a:pt x="1965046" y="27432"/>
                </a:cubicBezTo>
                <a:cubicBezTo>
                  <a:pt x="1782670" y="38992"/>
                  <a:pt x="1689791" y="49824"/>
                  <a:pt x="1459382" y="27432"/>
                </a:cubicBezTo>
                <a:cubicBezTo>
                  <a:pt x="1228973" y="5040"/>
                  <a:pt x="915486" y="45645"/>
                  <a:pt x="774497" y="27432"/>
                </a:cubicBezTo>
                <a:cubicBezTo>
                  <a:pt x="633508" y="9219"/>
                  <a:pt x="361442" y="-1963"/>
                  <a:pt x="0" y="27432"/>
                </a:cubicBezTo>
                <a:cubicBezTo>
                  <a:pt x="-1048" y="14992"/>
                  <a:pt x="-1120" y="7447"/>
                  <a:pt x="0" y="0"/>
                </a:cubicBezTo>
                <a:close/>
              </a:path>
              <a:path w="4480560" h="27432"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1045" y="9333"/>
                  <a:pt x="4481838" y="19699"/>
                  <a:pt x="4480560" y="27432"/>
                </a:cubicBezTo>
                <a:cubicBezTo>
                  <a:pt x="4279652" y="2294"/>
                  <a:pt x="4200762" y="50710"/>
                  <a:pt x="3930091" y="27432"/>
                </a:cubicBezTo>
                <a:cubicBezTo>
                  <a:pt x="3659420" y="4154"/>
                  <a:pt x="3456052" y="31438"/>
                  <a:pt x="3290011" y="27432"/>
                </a:cubicBezTo>
                <a:cubicBezTo>
                  <a:pt x="3123970" y="23426"/>
                  <a:pt x="2882392" y="41962"/>
                  <a:pt x="2649931" y="27432"/>
                </a:cubicBezTo>
                <a:cubicBezTo>
                  <a:pt x="2417470" y="12902"/>
                  <a:pt x="2238426" y="16481"/>
                  <a:pt x="2054657" y="27432"/>
                </a:cubicBezTo>
                <a:cubicBezTo>
                  <a:pt x="1870888" y="38383"/>
                  <a:pt x="1566368" y="54184"/>
                  <a:pt x="1324966" y="27432"/>
                </a:cubicBezTo>
                <a:cubicBezTo>
                  <a:pt x="1083564" y="680"/>
                  <a:pt x="787410" y="20090"/>
                  <a:pt x="595274" y="27432"/>
                </a:cubicBezTo>
                <a:cubicBezTo>
                  <a:pt x="403138" y="34774"/>
                  <a:pt x="169622" y="19643"/>
                  <a:pt x="0" y="27432"/>
                </a:cubicBezTo>
                <a:cubicBezTo>
                  <a:pt x="211" y="18145"/>
                  <a:pt x="120" y="6480"/>
                  <a:pt x="0" y="0"/>
                </a:cubicBezTo>
                <a:close/>
              </a:path>
            </a:pathLst>
          </a:custGeom>
          <a:solidFill>
            <a:schemeClr val="tx1"/>
          </a:solidFill>
          <a:ln w="4445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275591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237704-80BD-41B0-8395-41618EC3AFBC}"/>
              </a:ext>
            </a:extLst>
          </p:cNvPr>
          <p:cNvSpPr>
            <a:spLocks noGrp="1"/>
          </p:cNvSpPr>
          <p:nvPr>
            <p:ph type="title"/>
          </p:nvPr>
        </p:nvSpPr>
        <p:spPr>
          <a:xfrm>
            <a:off x="839788" y="457200"/>
            <a:ext cx="3931920" cy="3429000"/>
          </a:xfrm>
        </p:spPr>
        <p:txBody>
          <a:bodyPr anchor="b">
            <a:normAutofit/>
          </a:bodyPr>
          <a:lstStyle>
            <a:lvl1pPr>
              <a:defRPr sz="60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14DA4032-EC66-4974-BD30-898B60E4B562}"/>
              </a:ext>
            </a:extLst>
          </p:cNvPr>
          <p:cNvSpPr>
            <a:spLocks noGrp="1"/>
          </p:cNvSpPr>
          <p:nvPr>
            <p:ph type="pic" idx="1"/>
          </p:nvPr>
        </p:nvSpPr>
        <p:spPr>
          <a:xfrm>
            <a:off x="5303520" y="548640"/>
            <a:ext cx="6053328" cy="543153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921802D0-5574-4631-BA49-92362F8E40DC}"/>
              </a:ext>
            </a:extLst>
          </p:cNvPr>
          <p:cNvSpPr>
            <a:spLocks noGrp="1"/>
          </p:cNvSpPr>
          <p:nvPr>
            <p:ph type="body" sz="half" idx="2"/>
          </p:nvPr>
        </p:nvSpPr>
        <p:spPr>
          <a:xfrm>
            <a:off x="839788" y="3977640"/>
            <a:ext cx="3931920" cy="2002536"/>
          </a:xfrm>
        </p:spPr>
        <p:txBody>
          <a:bodyPr>
            <a:normAutofit/>
          </a:bodyPr>
          <a:lstStyle>
            <a:lvl1pPr marL="0" indent="0">
              <a:buNone/>
              <a:defRPr sz="3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F62C2F5B-DDDD-4E64-94A9-99E46F4B06A0}"/>
              </a:ext>
            </a:extLst>
          </p:cNvPr>
          <p:cNvSpPr>
            <a:spLocks noGrp="1"/>
          </p:cNvSpPr>
          <p:nvPr>
            <p:ph type="dt" sz="half" idx="10"/>
          </p:nvPr>
        </p:nvSpPr>
        <p:spPr/>
        <p:txBody>
          <a:bodyPr/>
          <a:lstStyle/>
          <a:p>
            <a:fld id="{72345051-2045-45DA-935E-2E3CA1A69ADC}" type="datetimeFigureOut">
              <a:rPr lang="en-US" smtClean="0"/>
              <a:t>11/11/2020</a:t>
            </a:fld>
            <a:endParaRPr lang="en-US"/>
          </a:p>
        </p:txBody>
      </p:sp>
      <p:sp>
        <p:nvSpPr>
          <p:cNvPr id="6" name="Footer Placeholder 5">
            <a:extLst>
              <a:ext uri="{FF2B5EF4-FFF2-40B4-BE49-F238E27FC236}">
                <a16:creationId xmlns:a16="http://schemas.microsoft.com/office/drawing/2014/main" id="{D4FA8D36-8865-48E7-8249-ED729A5F709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30F98C3-0B62-4361-8408-A01F70807CDB}"/>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8" name="Rectangle 6" descr="Tag=AccentColor&#10;Flavor=Light&#10;Target=FillAndLine">
            <a:extLst>
              <a:ext uri="{FF2B5EF4-FFF2-40B4-BE49-F238E27FC236}">
                <a16:creationId xmlns:a16="http://schemas.microsoft.com/office/drawing/2014/main" id="{FE511AB6-FEAF-4549-BA88-0764BD10B63D}"/>
              </a:ext>
            </a:extLst>
          </p:cNvPr>
          <p:cNvSpPr/>
          <p:nvPr/>
        </p:nvSpPr>
        <p:spPr>
          <a:xfrm rot="5400000">
            <a:off x="2798064" y="3254143"/>
            <a:ext cx="4480560" cy="27432"/>
          </a:xfrm>
          <a:custGeom>
            <a:avLst/>
            <a:gdLst>
              <a:gd name="connsiteX0" fmla="*/ 0 w 4480560"/>
              <a:gd name="connsiteY0" fmla="*/ 0 h 27432"/>
              <a:gd name="connsiteX1" fmla="*/ 595274 w 4480560"/>
              <a:gd name="connsiteY1" fmla="*/ 0 h 27432"/>
              <a:gd name="connsiteX2" fmla="*/ 1100938 w 4480560"/>
              <a:gd name="connsiteY2" fmla="*/ 0 h 27432"/>
              <a:gd name="connsiteX3" fmla="*/ 1651406 w 4480560"/>
              <a:gd name="connsiteY3" fmla="*/ 0 h 27432"/>
              <a:gd name="connsiteX4" fmla="*/ 2336292 w 4480560"/>
              <a:gd name="connsiteY4" fmla="*/ 0 h 27432"/>
              <a:gd name="connsiteX5" fmla="*/ 2931566 w 4480560"/>
              <a:gd name="connsiteY5" fmla="*/ 0 h 27432"/>
              <a:gd name="connsiteX6" fmla="*/ 3482035 w 4480560"/>
              <a:gd name="connsiteY6" fmla="*/ 0 h 27432"/>
              <a:gd name="connsiteX7" fmla="*/ 4480560 w 4480560"/>
              <a:gd name="connsiteY7" fmla="*/ 0 h 27432"/>
              <a:gd name="connsiteX8" fmla="*/ 4480560 w 4480560"/>
              <a:gd name="connsiteY8" fmla="*/ 27432 h 27432"/>
              <a:gd name="connsiteX9" fmla="*/ 3840480 w 4480560"/>
              <a:gd name="connsiteY9" fmla="*/ 27432 h 27432"/>
              <a:gd name="connsiteX10" fmla="*/ 3290011 w 4480560"/>
              <a:gd name="connsiteY10" fmla="*/ 27432 h 27432"/>
              <a:gd name="connsiteX11" fmla="*/ 2560320 w 4480560"/>
              <a:gd name="connsiteY11" fmla="*/ 27432 h 27432"/>
              <a:gd name="connsiteX12" fmla="*/ 1965046 w 4480560"/>
              <a:gd name="connsiteY12" fmla="*/ 27432 h 27432"/>
              <a:gd name="connsiteX13" fmla="*/ 1459382 w 4480560"/>
              <a:gd name="connsiteY13" fmla="*/ 27432 h 27432"/>
              <a:gd name="connsiteX14" fmla="*/ 774497 w 4480560"/>
              <a:gd name="connsiteY14" fmla="*/ 27432 h 27432"/>
              <a:gd name="connsiteX15" fmla="*/ 0 w 4480560"/>
              <a:gd name="connsiteY15" fmla="*/ 27432 h 27432"/>
              <a:gd name="connsiteX16" fmla="*/ 0 w 4480560"/>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27432"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79587" y="8304"/>
                  <a:pt x="4480082" y="21512"/>
                  <a:pt x="4480560" y="27432"/>
                </a:cubicBezTo>
                <a:cubicBezTo>
                  <a:pt x="4314132" y="24068"/>
                  <a:pt x="4028383" y="45776"/>
                  <a:pt x="3840480" y="27432"/>
                </a:cubicBezTo>
                <a:cubicBezTo>
                  <a:pt x="3652577" y="9088"/>
                  <a:pt x="3547615" y="11992"/>
                  <a:pt x="3290011" y="27432"/>
                </a:cubicBezTo>
                <a:cubicBezTo>
                  <a:pt x="3032407" y="42872"/>
                  <a:pt x="2830268" y="17863"/>
                  <a:pt x="2560320" y="27432"/>
                </a:cubicBezTo>
                <a:cubicBezTo>
                  <a:pt x="2290372" y="37001"/>
                  <a:pt x="2147422" y="15872"/>
                  <a:pt x="1965046" y="27432"/>
                </a:cubicBezTo>
                <a:cubicBezTo>
                  <a:pt x="1782670" y="38992"/>
                  <a:pt x="1689791" y="49824"/>
                  <a:pt x="1459382" y="27432"/>
                </a:cubicBezTo>
                <a:cubicBezTo>
                  <a:pt x="1228973" y="5040"/>
                  <a:pt x="915486" y="45645"/>
                  <a:pt x="774497" y="27432"/>
                </a:cubicBezTo>
                <a:cubicBezTo>
                  <a:pt x="633508" y="9219"/>
                  <a:pt x="361442" y="-1963"/>
                  <a:pt x="0" y="27432"/>
                </a:cubicBezTo>
                <a:cubicBezTo>
                  <a:pt x="-1048" y="14992"/>
                  <a:pt x="-1120" y="7447"/>
                  <a:pt x="0" y="0"/>
                </a:cubicBezTo>
                <a:close/>
              </a:path>
              <a:path w="4480560" h="27432"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1045" y="9333"/>
                  <a:pt x="4481838" y="19699"/>
                  <a:pt x="4480560" y="27432"/>
                </a:cubicBezTo>
                <a:cubicBezTo>
                  <a:pt x="4279652" y="2294"/>
                  <a:pt x="4200762" y="50710"/>
                  <a:pt x="3930091" y="27432"/>
                </a:cubicBezTo>
                <a:cubicBezTo>
                  <a:pt x="3659420" y="4154"/>
                  <a:pt x="3456052" y="31438"/>
                  <a:pt x="3290011" y="27432"/>
                </a:cubicBezTo>
                <a:cubicBezTo>
                  <a:pt x="3123970" y="23426"/>
                  <a:pt x="2882392" y="41962"/>
                  <a:pt x="2649931" y="27432"/>
                </a:cubicBezTo>
                <a:cubicBezTo>
                  <a:pt x="2417470" y="12902"/>
                  <a:pt x="2238426" y="16481"/>
                  <a:pt x="2054657" y="27432"/>
                </a:cubicBezTo>
                <a:cubicBezTo>
                  <a:pt x="1870888" y="38383"/>
                  <a:pt x="1566368" y="54184"/>
                  <a:pt x="1324966" y="27432"/>
                </a:cubicBezTo>
                <a:cubicBezTo>
                  <a:pt x="1083564" y="680"/>
                  <a:pt x="787410" y="20090"/>
                  <a:pt x="595274" y="27432"/>
                </a:cubicBezTo>
                <a:cubicBezTo>
                  <a:pt x="403138" y="34774"/>
                  <a:pt x="169622" y="19643"/>
                  <a:pt x="0" y="27432"/>
                </a:cubicBezTo>
                <a:cubicBezTo>
                  <a:pt x="211" y="18145"/>
                  <a:pt x="120" y="6480"/>
                  <a:pt x="0" y="0"/>
                </a:cubicBezTo>
                <a:close/>
              </a:path>
            </a:pathLst>
          </a:custGeom>
          <a:solidFill>
            <a:schemeClr val="tx1"/>
          </a:solidFill>
          <a:ln w="4445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0355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72D13B-FFCB-4650-AD3C-CB50373525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D0CA9470-DF15-46A1-BF0E-8A5367A4B0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263047CB-E94D-482F-BACA-681E96C0EC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600">
                <a:solidFill>
                  <a:schemeClr val="tx1">
                    <a:tint val="75000"/>
                  </a:schemeClr>
                </a:solidFill>
              </a:defRPr>
            </a:lvl1pPr>
          </a:lstStyle>
          <a:p>
            <a:fld id="{72345051-2045-45DA-935E-2E3CA1A69ADC}" type="datetimeFigureOut">
              <a:rPr lang="en-US" smtClean="0"/>
              <a:t>11/11/2020</a:t>
            </a:fld>
            <a:endParaRPr lang="en-US" dirty="0"/>
          </a:p>
        </p:txBody>
      </p:sp>
      <p:sp>
        <p:nvSpPr>
          <p:cNvPr id="5" name="Footer Placeholder 4">
            <a:extLst>
              <a:ext uri="{FF2B5EF4-FFF2-40B4-BE49-F238E27FC236}">
                <a16:creationId xmlns:a16="http://schemas.microsoft.com/office/drawing/2014/main" id="{2CFDA4B5-E797-42FC-8B7A-2294DF24A3D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678ED201-6D0E-422C-B4EC-566A3DC2980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600">
                <a:solidFill>
                  <a:schemeClr val="tx1">
                    <a:tint val="75000"/>
                  </a:schemeClr>
                </a:solidFill>
              </a:defRPr>
            </a:lvl1pPr>
          </a:lstStyle>
          <a:p>
            <a:fld id="{A7CD31F4-64FA-4BA0-9498-67783267A8C8}" type="slidenum">
              <a:rPr lang="en-US" smtClean="0"/>
              <a:t>‹#›</a:t>
            </a:fld>
            <a:endParaRPr lang="en-US" dirty="0"/>
          </a:p>
        </p:txBody>
      </p:sp>
    </p:spTree>
    <p:extLst>
      <p:ext uri="{BB962C8B-B14F-4D97-AF65-F5344CB8AC3E}">
        <p14:creationId xmlns:p14="http://schemas.microsoft.com/office/powerpoint/2010/main" val="1693943338"/>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66" r:id="rId6"/>
    <p:sldLayoutId id="2147483662" r:id="rId7"/>
    <p:sldLayoutId id="2147483663" r:id="rId8"/>
    <p:sldLayoutId id="2147483664" r:id="rId9"/>
    <p:sldLayoutId id="2147483665" r:id="rId10"/>
    <p:sldLayoutId id="2147483667" r:id="rId11"/>
  </p:sldLayoutIdLst>
  <p:txStyles>
    <p:titleStyle>
      <a:lvl1pPr algn="l" defTabSz="914400" rtl="0" eaLnBrk="1" latinLnBrk="0" hangingPunct="1">
        <a:lnSpc>
          <a:spcPct val="100000"/>
        </a:lnSpc>
        <a:spcBef>
          <a:spcPct val="0"/>
        </a:spcBef>
        <a:buNone/>
        <a:defRPr sz="5400"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D35AE2F-5E3A-49D9-8DE1-8A333BA408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2">
            <a:extLst>
              <a:ext uri="{FF2B5EF4-FFF2-40B4-BE49-F238E27FC236}">
                <a16:creationId xmlns:a16="http://schemas.microsoft.com/office/drawing/2014/main" id="{21848029-DAEC-4207-B76A-98226B4BC304}"/>
              </a:ext>
            </a:extLst>
          </p:cNvPr>
          <p:cNvPicPr>
            <a:picLocks noChangeAspect="1"/>
          </p:cNvPicPr>
          <p:nvPr/>
        </p:nvPicPr>
        <p:blipFill rotWithShape="1">
          <a:blip r:embed="rId2">
            <a:alphaModFix amt="50000"/>
          </a:blip>
          <a:srcRect t="1300" r="-1" b="14409"/>
          <a:stretch/>
        </p:blipFill>
        <p:spPr>
          <a:xfrm>
            <a:off x="20" y="10"/>
            <a:ext cx="12188930" cy="6857990"/>
          </a:xfrm>
          <a:prstGeom prst="rect">
            <a:avLst/>
          </a:prstGeom>
        </p:spPr>
      </p:pic>
      <p:sp>
        <p:nvSpPr>
          <p:cNvPr id="2" name="Title 1">
            <a:extLst>
              <a:ext uri="{FF2B5EF4-FFF2-40B4-BE49-F238E27FC236}">
                <a16:creationId xmlns:a16="http://schemas.microsoft.com/office/drawing/2014/main" id="{CF229DDE-140F-47A8-AD85-F9C72EA7AC0C}"/>
              </a:ext>
            </a:extLst>
          </p:cNvPr>
          <p:cNvSpPr>
            <a:spLocks noGrp="1"/>
          </p:cNvSpPr>
          <p:nvPr>
            <p:ph type="ctrTitle"/>
          </p:nvPr>
        </p:nvSpPr>
        <p:spPr>
          <a:xfrm>
            <a:off x="1524000" y="1122363"/>
            <a:ext cx="9144000" cy="3063240"/>
          </a:xfrm>
        </p:spPr>
        <p:txBody>
          <a:bodyPr>
            <a:normAutofit/>
          </a:bodyPr>
          <a:lstStyle/>
          <a:p>
            <a:pPr algn="ctr"/>
            <a:r>
              <a:rPr lang="en-GB" dirty="0"/>
              <a:t>Early Reading and Phonics at Marlborough </a:t>
            </a:r>
            <a:endParaRPr lang="en-GB"/>
          </a:p>
        </p:txBody>
      </p:sp>
      <p:sp>
        <p:nvSpPr>
          <p:cNvPr id="10" name="Rectangle 6">
            <a:extLst>
              <a:ext uri="{FF2B5EF4-FFF2-40B4-BE49-F238E27FC236}">
                <a16:creationId xmlns:a16="http://schemas.microsoft.com/office/drawing/2014/main" id="{04D8AD8F-EF7F-481F-B99A-B851389705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74206" y="4419423"/>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6">
            <a:extLst>
              <a:ext uri="{FF2B5EF4-FFF2-40B4-BE49-F238E27FC236}">
                <a16:creationId xmlns:a16="http://schemas.microsoft.com/office/drawing/2014/main" id="{79EB4626-023C-436D-9F57-9EB4608090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38200" y="720953"/>
            <a:ext cx="10515600" cy="5416094"/>
          </a:xfrm>
          <a:custGeom>
            <a:avLst/>
            <a:gdLst>
              <a:gd name="connsiteX0" fmla="*/ 0 w 10515600"/>
              <a:gd name="connsiteY0" fmla="*/ 902700 h 5416094"/>
              <a:gd name="connsiteX1" fmla="*/ 902700 w 10515600"/>
              <a:gd name="connsiteY1" fmla="*/ 0 h 5416094"/>
              <a:gd name="connsiteX2" fmla="*/ 1746919 w 10515600"/>
              <a:gd name="connsiteY2" fmla="*/ 0 h 5416094"/>
              <a:gd name="connsiteX3" fmla="*/ 2329833 w 10515600"/>
              <a:gd name="connsiteY3" fmla="*/ 0 h 5416094"/>
              <a:gd name="connsiteX4" fmla="*/ 2825644 w 10515600"/>
              <a:gd name="connsiteY4" fmla="*/ 0 h 5416094"/>
              <a:gd name="connsiteX5" fmla="*/ 3582762 w 10515600"/>
              <a:gd name="connsiteY5" fmla="*/ 0 h 5416094"/>
              <a:gd name="connsiteX6" fmla="*/ 4165675 w 10515600"/>
              <a:gd name="connsiteY6" fmla="*/ 0 h 5416094"/>
              <a:gd name="connsiteX7" fmla="*/ 5009894 w 10515600"/>
              <a:gd name="connsiteY7" fmla="*/ 0 h 5416094"/>
              <a:gd name="connsiteX8" fmla="*/ 5505706 w 10515600"/>
              <a:gd name="connsiteY8" fmla="*/ 0 h 5416094"/>
              <a:gd name="connsiteX9" fmla="*/ 6349925 w 10515600"/>
              <a:gd name="connsiteY9" fmla="*/ 0 h 5416094"/>
              <a:gd name="connsiteX10" fmla="*/ 6758634 w 10515600"/>
              <a:gd name="connsiteY10" fmla="*/ 0 h 5416094"/>
              <a:gd name="connsiteX11" fmla="*/ 7428650 w 10515600"/>
              <a:gd name="connsiteY11" fmla="*/ 0 h 5416094"/>
              <a:gd name="connsiteX12" fmla="*/ 8098665 w 10515600"/>
              <a:gd name="connsiteY12" fmla="*/ 0 h 5416094"/>
              <a:gd name="connsiteX13" fmla="*/ 8681579 w 10515600"/>
              <a:gd name="connsiteY13" fmla="*/ 0 h 5416094"/>
              <a:gd name="connsiteX14" fmla="*/ 9612900 w 10515600"/>
              <a:gd name="connsiteY14" fmla="*/ 0 h 5416094"/>
              <a:gd name="connsiteX15" fmla="*/ 10515600 w 10515600"/>
              <a:gd name="connsiteY15" fmla="*/ 902700 h 5416094"/>
              <a:gd name="connsiteX16" fmla="*/ 10515600 w 10515600"/>
              <a:gd name="connsiteY16" fmla="*/ 1504482 h 5416094"/>
              <a:gd name="connsiteX17" fmla="*/ 10515600 w 10515600"/>
              <a:gd name="connsiteY17" fmla="*/ 2178479 h 5416094"/>
              <a:gd name="connsiteX18" fmla="*/ 10515600 w 10515600"/>
              <a:gd name="connsiteY18" fmla="*/ 2780261 h 5416094"/>
              <a:gd name="connsiteX19" fmla="*/ 10515600 w 10515600"/>
              <a:gd name="connsiteY19" fmla="*/ 3273722 h 5416094"/>
              <a:gd name="connsiteX20" fmla="*/ 10515600 w 10515600"/>
              <a:gd name="connsiteY20" fmla="*/ 3803291 h 5416094"/>
              <a:gd name="connsiteX21" fmla="*/ 10515600 w 10515600"/>
              <a:gd name="connsiteY21" fmla="*/ 4513394 h 5416094"/>
              <a:gd name="connsiteX22" fmla="*/ 9612900 w 10515600"/>
              <a:gd name="connsiteY22" fmla="*/ 5416094 h 5416094"/>
              <a:gd name="connsiteX23" fmla="*/ 9117089 w 10515600"/>
              <a:gd name="connsiteY23" fmla="*/ 5416094 h 5416094"/>
              <a:gd name="connsiteX24" fmla="*/ 8708379 w 10515600"/>
              <a:gd name="connsiteY24" fmla="*/ 5416094 h 5416094"/>
              <a:gd name="connsiteX25" fmla="*/ 8299670 w 10515600"/>
              <a:gd name="connsiteY25" fmla="*/ 5416094 h 5416094"/>
              <a:gd name="connsiteX26" fmla="*/ 7629654 w 10515600"/>
              <a:gd name="connsiteY26" fmla="*/ 5416094 h 5416094"/>
              <a:gd name="connsiteX27" fmla="*/ 7133843 w 10515600"/>
              <a:gd name="connsiteY27" fmla="*/ 5416094 h 5416094"/>
              <a:gd name="connsiteX28" fmla="*/ 6376726 w 10515600"/>
              <a:gd name="connsiteY28" fmla="*/ 5416094 h 5416094"/>
              <a:gd name="connsiteX29" fmla="*/ 5880914 w 10515600"/>
              <a:gd name="connsiteY29" fmla="*/ 5416094 h 5416094"/>
              <a:gd name="connsiteX30" fmla="*/ 5123797 w 10515600"/>
              <a:gd name="connsiteY30" fmla="*/ 5416094 h 5416094"/>
              <a:gd name="connsiteX31" fmla="*/ 4715088 w 10515600"/>
              <a:gd name="connsiteY31" fmla="*/ 5416094 h 5416094"/>
              <a:gd name="connsiteX32" fmla="*/ 3957970 w 10515600"/>
              <a:gd name="connsiteY32" fmla="*/ 5416094 h 5416094"/>
              <a:gd name="connsiteX33" fmla="*/ 3462159 w 10515600"/>
              <a:gd name="connsiteY33" fmla="*/ 5416094 h 5416094"/>
              <a:gd name="connsiteX34" fmla="*/ 3053449 w 10515600"/>
              <a:gd name="connsiteY34" fmla="*/ 5416094 h 5416094"/>
              <a:gd name="connsiteX35" fmla="*/ 2557638 w 10515600"/>
              <a:gd name="connsiteY35" fmla="*/ 5416094 h 5416094"/>
              <a:gd name="connsiteX36" fmla="*/ 1800521 w 10515600"/>
              <a:gd name="connsiteY36" fmla="*/ 5416094 h 5416094"/>
              <a:gd name="connsiteX37" fmla="*/ 902700 w 10515600"/>
              <a:gd name="connsiteY37" fmla="*/ 5416094 h 5416094"/>
              <a:gd name="connsiteX38" fmla="*/ 0 w 10515600"/>
              <a:gd name="connsiteY38" fmla="*/ 4513394 h 5416094"/>
              <a:gd name="connsiteX39" fmla="*/ 0 w 10515600"/>
              <a:gd name="connsiteY39" fmla="*/ 3911612 h 5416094"/>
              <a:gd name="connsiteX40" fmla="*/ 0 w 10515600"/>
              <a:gd name="connsiteY40" fmla="*/ 3309829 h 5416094"/>
              <a:gd name="connsiteX41" fmla="*/ 0 w 10515600"/>
              <a:gd name="connsiteY41" fmla="*/ 2780261 h 5416094"/>
              <a:gd name="connsiteX42" fmla="*/ 0 w 10515600"/>
              <a:gd name="connsiteY42" fmla="*/ 2106265 h 5416094"/>
              <a:gd name="connsiteX43" fmla="*/ 0 w 10515600"/>
              <a:gd name="connsiteY43" fmla="*/ 1504482 h 5416094"/>
              <a:gd name="connsiteX44" fmla="*/ 0 w 10515600"/>
              <a:gd name="connsiteY44" fmla="*/ 902700 h 5416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Lst>
            <a:rect l="l" t="t" r="r" b="b"/>
            <a:pathLst>
              <a:path w="10515600" h="5416094" extrusionOk="0">
                <a:moveTo>
                  <a:pt x="0" y="902700"/>
                </a:moveTo>
                <a:cubicBezTo>
                  <a:pt x="-57306" y="368805"/>
                  <a:pt x="305054" y="37193"/>
                  <a:pt x="902700" y="0"/>
                </a:cubicBezTo>
                <a:cubicBezTo>
                  <a:pt x="1280419" y="-35006"/>
                  <a:pt x="1407743" y="-35339"/>
                  <a:pt x="1746919" y="0"/>
                </a:cubicBezTo>
                <a:cubicBezTo>
                  <a:pt x="2086095" y="35339"/>
                  <a:pt x="2146539" y="-12333"/>
                  <a:pt x="2329833" y="0"/>
                </a:cubicBezTo>
                <a:cubicBezTo>
                  <a:pt x="2513127" y="12333"/>
                  <a:pt x="2706706" y="12952"/>
                  <a:pt x="2825644" y="0"/>
                </a:cubicBezTo>
                <a:cubicBezTo>
                  <a:pt x="2944582" y="-12952"/>
                  <a:pt x="3420817" y="-27100"/>
                  <a:pt x="3582762" y="0"/>
                </a:cubicBezTo>
                <a:cubicBezTo>
                  <a:pt x="3744707" y="27100"/>
                  <a:pt x="4023584" y="-9167"/>
                  <a:pt x="4165675" y="0"/>
                </a:cubicBezTo>
                <a:cubicBezTo>
                  <a:pt x="4307766" y="9167"/>
                  <a:pt x="4770188" y="27031"/>
                  <a:pt x="5009894" y="0"/>
                </a:cubicBezTo>
                <a:cubicBezTo>
                  <a:pt x="5249600" y="-27031"/>
                  <a:pt x="5349881" y="-194"/>
                  <a:pt x="5505706" y="0"/>
                </a:cubicBezTo>
                <a:cubicBezTo>
                  <a:pt x="5661531" y="194"/>
                  <a:pt x="6129254" y="-29363"/>
                  <a:pt x="6349925" y="0"/>
                </a:cubicBezTo>
                <a:cubicBezTo>
                  <a:pt x="6570596" y="29363"/>
                  <a:pt x="6581199" y="-14617"/>
                  <a:pt x="6758634" y="0"/>
                </a:cubicBezTo>
                <a:cubicBezTo>
                  <a:pt x="6936069" y="14617"/>
                  <a:pt x="7246491" y="25675"/>
                  <a:pt x="7428650" y="0"/>
                </a:cubicBezTo>
                <a:cubicBezTo>
                  <a:pt x="7610809" y="-25675"/>
                  <a:pt x="7825190" y="-17078"/>
                  <a:pt x="8098665" y="0"/>
                </a:cubicBezTo>
                <a:cubicBezTo>
                  <a:pt x="8372141" y="17078"/>
                  <a:pt x="8559625" y="-21568"/>
                  <a:pt x="8681579" y="0"/>
                </a:cubicBezTo>
                <a:cubicBezTo>
                  <a:pt x="8803533" y="21568"/>
                  <a:pt x="9307226" y="-46066"/>
                  <a:pt x="9612900" y="0"/>
                </a:cubicBezTo>
                <a:cubicBezTo>
                  <a:pt x="10119954" y="-10560"/>
                  <a:pt x="10418674" y="366684"/>
                  <a:pt x="10515600" y="902700"/>
                </a:cubicBezTo>
                <a:cubicBezTo>
                  <a:pt x="10494548" y="1140809"/>
                  <a:pt x="10524881" y="1252168"/>
                  <a:pt x="10515600" y="1504482"/>
                </a:cubicBezTo>
                <a:cubicBezTo>
                  <a:pt x="10506319" y="1756796"/>
                  <a:pt x="10494309" y="1995078"/>
                  <a:pt x="10515600" y="2178479"/>
                </a:cubicBezTo>
                <a:cubicBezTo>
                  <a:pt x="10536891" y="2361880"/>
                  <a:pt x="10522845" y="2487483"/>
                  <a:pt x="10515600" y="2780261"/>
                </a:cubicBezTo>
                <a:cubicBezTo>
                  <a:pt x="10508355" y="3073039"/>
                  <a:pt x="10533694" y="3138252"/>
                  <a:pt x="10515600" y="3273722"/>
                </a:cubicBezTo>
                <a:cubicBezTo>
                  <a:pt x="10497506" y="3409192"/>
                  <a:pt x="10514952" y="3569910"/>
                  <a:pt x="10515600" y="3803291"/>
                </a:cubicBezTo>
                <a:cubicBezTo>
                  <a:pt x="10516248" y="4036672"/>
                  <a:pt x="10499126" y="4317688"/>
                  <a:pt x="10515600" y="4513394"/>
                </a:cubicBezTo>
                <a:cubicBezTo>
                  <a:pt x="10585499" y="4997151"/>
                  <a:pt x="10115437" y="5453981"/>
                  <a:pt x="9612900" y="5416094"/>
                </a:cubicBezTo>
                <a:cubicBezTo>
                  <a:pt x="9473271" y="5418358"/>
                  <a:pt x="9316384" y="5423764"/>
                  <a:pt x="9117089" y="5416094"/>
                </a:cubicBezTo>
                <a:cubicBezTo>
                  <a:pt x="8917794" y="5408424"/>
                  <a:pt x="8902141" y="5433256"/>
                  <a:pt x="8708379" y="5416094"/>
                </a:cubicBezTo>
                <a:cubicBezTo>
                  <a:pt x="8514617" y="5398933"/>
                  <a:pt x="8454700" y="5422387"/>
                  <a:pt x="8299670" y="5416094"/>
                </a:cubicBezTo>
                <a:cubicBezTo>
                  <a:pt x="8144640" y="5409801"/>
                  <a:pt x="7907022" y="5398388"/>
                  <a:pt x="7629654" y="5416094"/>
                </a:cubicBezTo>
                <a:cubicBezTo>
                  <a:pt x="7352286" y="5433800"/>
                  <a:pt x="7244777" y="5409877"/>
                  <a:pt x="7133843" y="5416094"/>
                </a:cubicBezTo>
                <a:cubicBezTo>
                  <a:pt x="7022909" y="5422311"/>
                  <a:pt x="6748865" y="5379753"/>
                  <a:pt x="6376726" y="5416094"/>
                </a:cubicBezTo>
                <a:cubicBezTo>
                  <a:pt x="6004587" y="5452435"/>
                  <a:pt x="5991442" y="5438860"/>
                  <a:pt x="5880914" y="5416094"/>
                </a:cubicBezTo>
                <a:cubicBezTo>
                  <a:pt x="5770386" y="5393328"/>
                  <a:pt x="5294303" y="5440618"/>
                  <a:pt x="5123797" y="5416094"/>
                </a:cubicBezTo>
                <a:cubicBezTo>
                  <a:pt x="4953291" y="5391570"/>
                  <a:pt x="4828705" y="5430421"/>
                  <a:pt x="4715088" y="5416094"/>
                </a:cubicBezTo>
                <a:cubicBezTo>
                  <a:pt x="4601471" y="5401767"/>
                  <a:pt x="4227806" y="5381491"/>
                  <a:pt x="3957970" y="5416094"/>
                </a:cubicBezTo>
                <a:cubicBezTo>
                  <a:pt x="3688134" y="5450697"/>
                  <a:pt x="3670638" y="5425309"/>
                  <a:pt x="3462159" y="5416094"/>
                </a:cubicBezTo>
                <a:cubicBezTo>
                  <a:pt x="3253680" y="5406879"/>
                  <a:pt x="3167443" y="5432031"/>
                  <a:pt x="3053449" y="5416094"/>
                </a:cubicBezTo>
                <a:cubicBezTo>
                  <a:pt x="2939455" y="5400158"/>
                  <a:pt x="2701485" y="5433995"/>
                  <a:pt x="2557638" y="5416094"/>
                </a:cubicBezTo>
                <a:cubicBezTo>
                  <a:pt x="2413791" y="5398193"/>
                  <a:pt x="2168647" y="5424510"/>
                  <a:pt x="1800521" y="5416094"/>
                </a:cubicBezTo>
                <a:cubicBezTo>
                  <a:pt x="1432395" y="5407678"/>
                  <a:pt x="1261364" y="5454497"/>
                  <a:pt x="902700" y="5416094"/>
                </a:cubicBezTo>
                <a:cubicBezTo>
                  <a:pt x="519468" y="5419760"/>
                  <a:pt x="63003" y="5077223"/>
                  <a:pt x="0" y="4513394"/>
                </a:cubicBezTo>
                <a:cubicBezTo>
                  <a:pt x="-20265" y="4243495"/>
                  <a:pt x="27650" y="4053844"/>
                  <a:pt x="0" y="3911612"/>
                </a:cubicBezTo>
                <a:cubicBezTo>
                  <a:pt x="-27650" y="3769380"/>
                  <a:pt x="24988" y="3469350"/>
                  <a:pt x="0" y="3309829"/>
                </a:cubicBezTo>
                <a:cubicBezTo>
                  <a:pt x="-24988" y="3150308"/>
                  <a:pt x="-16973" y="2933511"/>
                  <a:pt x="0" y="2780261"/>
                </a:cubicBezTo>
                <a:cubicBezTo>
                  <a:pt x="16973" y="2627011"/>
                  <a:pt x="-11552" y="2315258"/>
                  <a:pt x="0" y="2106265"/>
                </a:cubicBezTo>
                <a:cubicBezTo>
                  <a:pt x="11552" y="1897272"/>
                  <a:pt x="-9167" y="1726905"/>
                  <a:pt x="0" y="1504482"/>
                </a:cubicBezTo>
                <a:cubicBezTo>
                  <a:pt x="9167" y="1282059"/>
                  <a:pt x="10972" y="1160784"/>
                  <a:pt x="0" y="902700"/>
                </a:cubicBezTo>
                <a:close/>
              </a:path>
            </a:pathLst>
          </a:custGeom>
          <a:noFill/>
          <a:ln w="60325" cap="rnd">
            <a:solidFill>
              <a:schemeClr val="tx1"/>
            </a:solidFill>
            <a:round/>
            <a:extLst>
              <a:ext uri="{C807C97D-BFC1-408E-A445-0C87EB9F89A2}">
                <ask:lineSketchStyleProps xmlns:ask="http://schemas.microsoft.com/office/drawing/2018/sketchyshapes" sd="1219033472">
                  <a:prstGeom prst="round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67245143"/>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422217-93C3-492E-A88A-63DC18C2048D}"/>
              </a:ext>
            </a:extLst>
          </p:cNvPr>
          <p:cNvSpPr>
            <a:spLocks noGrp="1"/>
          </p:cNvSpPr>
          <p:nvPr>
            <p:ph type="title"/>
          </p:nvPr>
        </p:nvSpPr>
        <p:spPr/>
        <p:txBody>
          <a:bodyPr/>
          <a:lstStyle/>
          <a:p>
            <a:r>
              <a:rPr lang="en-GB" dirty="0"/>
              <a:t>Phonics teaching</a:t>
            </a:r>
          </a:p>
        </p:txBody>
      </p:sp>
      <p:sp>
        <p:nvSpPr>
          <p:cNvPr id="3" name="Content Placeholder 2">
            <a:extLst>
              <a:ext uri="{FF2B5EF4-FFF2-40B4-BE49-F238E27FC236}">
                <a16:creationId xmlns:a16="http://schemas.microsoft.com/office/drawing/2014/main" id="{42D3C5D2-FFBA-415B-8672-34D9ACE44026}"/>
              </a:ext>
            </a:extLst>
          </p:cNvPr>
          <p:cNvSpPr>
            <a:spLocks noGrp="1"/>
          </p:cNvSpPr>
          <p:nvPr>
            <p:ph idx="1"/>
          </p:nvPr>
        </p:nvSpPr>
        <p:spPr/>
        <p:txBody>
          <a:bodyPr/>
          <a:lstStyle/>
          <a:p>
            <a:r>
              <a:rPr lang="en-GB" sz="1800" dirty="0">
                <a:effectLst/>
                <a:latin typeface="Arial" panose="020B0604020202020204" pitchFamily="34" charset="0"/>
                <a:ea typeface="Calibri" panose="020F0502020204030204" pitchFamily="34" charset="0"/>
              </a:rPr>
              <a:t>In the Infants, children are assessed on their phonics ability and understanding. This informs the group that they are in which will support them in learning sounds which they were unsure of during the assessment whilst moving on to new learning. </a:t>
            </a:r>
          </a:p>
          <a:p>
            <a:r>
              <a:rPr lang="en-GB" sz="1800" dirty="0">
                <a:effectLst/>
                <a:latin typeface="Arial" panose="020B0604020202020204" pitchFamily="34" charset="0"/>
                <a:ea typeface="Calibri" panose="020F0502020204030204" pitchFamily="34" charset="0"/>
              </a:rPr>
              <a:t>The groups are regularly assessed, and the adults move around the groups so that they experience teaching each of the phonics groups within a year group.</a:t>
            </a:r>
          </a:p>
          <a:p>
            <a:endParaRPr lang="en-GB" dirty="0"/>
          </a:p>
        </p:txBody>
      </p:sp>
    </p:spTree>
    <p:extLst>
      <p:ext uri="{BB962C8B-B14F-4D97-AF65-F5344CB8AC3E}">
        <p14:creationId xmlns:p14="http://schemas.microsoft.com/office/powerpoint/2010/main" val="20000304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D67928-A5A6-4F95-A2B2-9FCAE517F765}"/>
              </a:ext>
            </a:extLst>
          </p:cNvPr>
          <p:cNvSpPr>
            <a:spLocks noGrp="1"/>
          </p:cNvSpPr>
          <p:nvPr>
            <p:ph type="title"/>
          </p:nvPr>
        </p:nvSpPr>
        <p:spPr/>
        <p:txBody>
          <a:bodyPr/>
          <a:lstStyle/>
          <a:p>
            <a:r>
              <a:rPr lang="en-GB" dirty="0"/>
              <a:t>Phonics screen check</a:t>
            </a:r>
          </a:p>
        </p:txBody>
      </p:sp>
      <p:sp>
        <p:nvSpPr>
          <p:cNvPr id="3" name="Content Placeholder 2">
            <a:extLst>
              <a:ext uri="{FF2B5EF4-FFF2-40B4-BE49-F238E27FC236}">
                <a16:creationId xmlns:a16="http://schemas.microsoft.com/office/drawing/2014/main" id="{40C0DD15-81C1-42ED-A1D2-41E9AB17E766}"/>
              </a:ext>
            </a:extLst>
          </p:cNvPr>
          <p:cNvSpPr>
            <a:spLocks noGrp="1"/>
          </p:cNvSpPr>
          <p:nvPr>
            <p:ph idx="1"/>
          </p:nvPr>
        </p:nvSpPr>
        <p:spPr/>
        <p:txBody>
          <a:bodyPr/>
          <a:lstStyle/>
          <a:p>
            <a:r>
              <a:rPr lang="en-GB" sz="1800" dirty="0">
                <a:effectLst/>
                <a:latin typeface="Arial" panose="020B0604020202020204" pitchFamily="34" charset="0"/>
                <a:ea typeface="Calibri" panose="020F0502020204030204" pitchFamily="34" charset="0"/>
                <a:cs typeface="Times New Roman" panose="02020603050405020304" pitchFamily="18" charset="0"/>
              </a:rPr>
              <a:t>In the Summer term in Year 1, children take part in a phonics check. </a:t>
            </a:r>
          </a:p>
          <a:p>
            <a:r>
              <a:rPr lang="en-GB" sz="1800" dirty="0">
                <a:effectLst/>
                <a:latin typeface="Arial" panose="020B0604020202020204" pitchFamily="34" charset="0"/>
                <a:ea typeface="Calibri" panose="020F0502020204030204" pitchFamily="34" charset="0"/>
                <a:cs typeface="Times New Roman" panose="02020603050405020304" pitchFamily="18" charset="0"/>
              </a:rPr>
              <a:t>This is carried out by a familiar adult, usually the class teacher and requires children to read 40 words, 20 are real words and 20 are alien words to check their phonics understanding. </a:t>
            </a:r>
          </a:p>
          <a:p>
            <a:r>
              <a:rPr lang="en-GB" sz="1800" dirty="0">
                <a:effectLst/>
                <a:latin typeface="Arial" panose="020B0604020202020204" pitchFamily="34" charset="0"/>
                <a:ea typeface="Calibri" panose="020F0502020204030204" pitchFamily="34" charset="0"/>
                <a:cs typeface="Times New Roman" panose="02020603050405020304" pitchFamily="18" charset="0"/>
              </a:rPr>
              <a:t>Any children who do not pass the check retake it during the Summer term of year 2 and will have been supported with their phonics learning during year 2 to help them with the check. </a:t>
            </a:r>
          </a:p>
          <a:p>
            <a:pPr marL="0" indent="0">
              <a:buNone/>
            </a:pPr>
            <a:r>
              <a:rPr lang="en-GB" sz="1800" dirty="0">
                <a:effectLst/>
                <a:latin typeface="Arial" panose="020B0604020202020204" pitchFamily="34" charset="0"/>
                <a:ea typeface="Calibri" panose="020F0502020204030204" pitchFamily="34" charset="0"/>
                <a:cs typeface="Times New Roman" panose="02020603050405020304" pitchFamily="18" charset="0"/>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160903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CB9902-7A6F-409B-9297-A1EA88E3D04C}"/>
              </a:ext>
            </a:extLst>
          </p:cNvPr>
          <p:cNvSpPr>
            <a:spLocks noGrp="1"/>
          </p:cNvSpPr>
          <p:nvPr>
            <p:ph type="title"/>
          </p:nvPr>
        </p:nvSpPr>
        <p:spPr/>
        <p:txBody>
          <a:bodyPr/>
          <a:lstStyle/>
          <a:p>
            <a:r>
              <a:rPr lang="en-GB" dirty="0"/>
              <a:t>Reading books</a:t>
            </a:r>
          </a:p>
        </p:txBody>
      </p:sp>
      <p:sp>
        <p:nvSpPr>
          <p:cNvPr id="3" name="Content Placeholder 2">
            <a:extLst>
              <a:ext uri="{FF2B5EF4-FFF2-40B4-BE49-F238E27FC236}">
                <a16:creationId xmlns:a16="http://schemas.microsoft.com/office/drawing/2014/main" id="{117C63C2-CE7A-4E17-A32C-F59DB2A507D5}"/>
              </a:ext>
            </a:extLst>
          </p:cNvPr>
          <p:cNvSpPr>
            <a:spLocks noGrp="1"/>
          </p:cNvSpPr>
          <p:nvPr>
            <p:ph idx="1"/>
          </p:nvPr>
        </p:nvSpPr>
        <p:spPr/>
        <p:txBody>
          <a:bodyPr>
            <a:normAutofit/>
          </a:bodyPr>
          <a:lstStyle/>
          <a:p>
            <a:r>
              <a:rPr lang="en-GB" sz="1800" dirty="0">
                <a:effectLst/>
                <a:latin typeface="Arial" panose="020B0604020202020204" pitchFamily="34" charset="0"/>
                <a:ea typeface="Calibri" panose="020F0502020204030204" pitchFamily="34" charset="0"/>
                <a:cs typeface="Times New Roman" panose="02020603050405020304" pitchFamily="18" charset="0"/>
              </a:rPr>
              <a:t>As children progress with their phonics their home reading books are matched as closely as possible to their current phase of learning. </a:t>
            </a:r>
          </a:p>
          <a:p>
            <a:r>
              <a:rPr lang="en-GB" sz="1800" dirty="0">
                <a:effectLst/>
                <a:latin typeface="Arial" panose="020B0604020202020204" pitchFamily="34" charset="0"/>
                <a:ea typeface="Calibri" panose="020F0502020204030204" pitchFamily="34" charset="0"/>
              </a:rPr>
              <a:t>To reduce cross contamination and to be as COVID safe as possible currently our books are under 72 hour quarantine on return to school. As you can imagine this significantly reduces our stock of books so it is more likely at this time that your child may bring home a book that they have read previously </a:t>
            </a:r>
            <a:r>
              <a:rPr lang="en-GB" sz="1800" dirty="0">
                <a:latin typeface="Arial" panose="020B0604020202020204" pitchFamily="34" charset="0"/>
                <a:ea typeface="Calibri" panose="020F0502020204030204" pitchFamily="34" charset="0"/>
                <a:cs typeface="Times New Roman" panose="02020603050405020304" pitchFamily="18" charset="0"/>
              </a:rPr>
              <a:t>however this isn’t a bad thing as re-reading develops fluency. Use</a:t>
            </a:r>
            <a:r>
              <a:rPr lang="en-GB" sz="1800" dirty="0">
                <a:latin typeface="Arial" panose="020B0604020202020204" pitchFamily="34" charset="0"/>
                <a:ea typeface="Calibri" panose="020F0502020204030204" pitchFamily="34" charset="0"/>
              </a:rPr>
              <a:t> this opportunity to develop fluency where your child can read the text more easily, at a quicker pace and with included expression and intonation. They may spot aspects of the story that they didn’t notice before or enjoy the familiarity of revisiting a book that they enjoyed reading. </a:t>
            </a:r>
            <a:endParaRPr lang="en-GB" sz="1800" dirty="0">
              <a:latin typeface="Arial" panose="020B0604020202020204" pitchFamily="34" charset="0"/>
              <a:ea typeface="Calibri" panose="020F0502020204030204" pitchFamily="34" charset="0"/>
              <a:cs typeface="Times New Roman" panose="02020603050405020304" pitchFamily="18" charset="0"/>
            </a:endParaRPr>
          </a:p>
          <a:p>
            <a:r>
              <a:rPr lang="en-GB" sz="1800" dirty="0">
                <a:effectLst/>
                <a:latin typeface="Arial" panose="020B0604020202020204" pitchFamily="34" charset="0"/>
                <a:ea typeface="Calibri" panose="020F0502020204030204" pitchFamily="34" charset="0"/>
              </a:rPr>
              <a:t>Within the book, there may be sounds that they haven’t encountered yet. </a:t>
            </a:r>
            <a:r>
              <a:rPr lang="en-GB" sz="1800" dirty="0">
                <a:latin typeface="Arial" panose="020B0604020202020204" pitchFamily="34" charset="0"/>
                <a:ea typeface="Calibri" panose="020F0502020204030204" pitchFamily="34" charset="0"/>
              </a:rPr>
              <a:t>Al</a:t>
            </a:r>
            <a:r>
              <a:rPr lang="en-GB" sz="1800" dirty="0">
                <a:effectLst/>
                <a:latin typeface="Arial" panose="020B0604020202020204" pitchFamily="34" charset="0"/>
                <a:ea typeface="Calibri" panose="020F0502020204030204" pitchFamily="34" charset="0"/>
              </a:rPr>
              <a:t>ways encourage them to sound out any unfamiliar words and spot smaller words in bigger words so that they are always using their phonics skills.</a:t>
            </a:r>
            <a:endParaRPr lang="en-GB" dirty="0"/>
          </a:p>
        </p:txBody>
      </p:sp>
    </p:spTree>
    <p:extLst>
      <p:ext uri="{BB962C8B-B14F-4D97-AF65-F5344CB8AC3E}">
        <p14:creationId xmlns:p14="http://schemas.microsoft.com/office/powerpoint/2010/main" val="38424581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C5E497-25DD-4B56-9A6A-50091CC249C7}"/>
              </a:ext>
            </a:extLst>
          </p:cNvPr>
          <p:cNvSpPr>
            <a:spLocks noGrp="1"/>
          </p:cNvSpPr>
          <p:nvPr>
            <p:ph type="title"/>
          </p:nvPr>
        </p:nvSpPr>
        <p:spPr/>
        <p:txBody>
          <a:bodyPr/>
          <a:lstStyle/>
          <a:p>
            <a:r>
              <a:rPr lang="en-GB" dirty="0"/>
              <a:t>Year 2 </a:t>
            </a:r>
          </a:p>
        </p:txBody>
      </p:sp>
      <p:sp>
        <p:nvSpPr>
          <p:cNvPr id="3" name="Content Placeholder 2">
            <a:extLst>
              <a:ext uri="{FF2B5EF4-FFF2-40B4-BE49-F238E27FC236}">
                <a16:creationId xmlns:a16="http://schemas.microsoft.com/office/drawing/2014/main" id="{A5722411-64F3-41B6-93E9-02B959B995EC}"/>
              </a:ext>
            </a:extLst>
          </p:cNvPr>
          <p:cNvSpPr>
            <a:spLocks noGrp="1"/>
          </p:cNvSpPr>
          <p:nvPr>
            <p:ph idx="1"/>
          </p:nvPr>
        </p:nvSpPr>
        <p:spPr/>
        <p:txBody>
          <a:bodyPr>
            <a:normAutofit/>
          </a:bodyPr>
          <a:lstStyle/>
          <a:p>
            <a:r>
              <a:rPr lang="en-GB" sz="1800" dirty="0">
                <a:latin typeface="Arial" panose="020B0604020202020204" pitchFamily="34" charset="0"/>
                <a:cs typeface="Arial" panose="020B0604020202020204" pitchFamily="34" charset="0"/>
              </a:rPr>
              <a:t>Reading roundabout </a:t>
            </a:r>
          </a:p>
          <a:p>
            <a:r>
              <a:rPr lang="en-GB" sz="1800" dirty="0">
                <a:latin typeface="Arial" panose="020B0604020202020204" pitchFamily="34" charset="0"/>
                <a:cs typeface="Arial" panose="020B0604020202020204" pitchFamily="34" charset="0"/>
              </a:rPr>
              <a:t>Comprehension </a:t>
            </a:r>
          </a:p>
          <a:p>
            <a:r>
              <a:rPr lang="en-GB" sz="1800" dirty="0">
                <a:latin typeface="Arial" panose="020B0604020202020204" pitchFamily="34" charset="0"/>
                <a:cs typeface="Arial" panose="020B0604020202020204" pitchFamily="34" charset="0"/>
              </a:rPr>
              <a:t>Reading for pleasure</a:t>
            </a:r>
          </a:p>
          <a:p>
            <a:r>
              <a:rPr lang="en-GB" sz="1800" dirty="0">
                <a:latin typeface="Arial" panose="020B0604020202020204" pitchFamily="34" charset="0"/>
                <a:cs typeface="Arial" panose="020B0604020202020204" pitchFamily="34" charset="0"/>
              </a:rPr>
              <a:t>Phonics</a:t>
            </a:r>
          </a:p>
        </p:txBody>
      </p:sp>
    </p:spTree>
    <p:extLst>
      <p:ext uri="{BB962C8B-B14F-4D97-AF65-F5344CB8AC3E}">
        <p14:creationId xmlns:p14="http://schemas.microsoft.com/office/powerpoint/2010/main" val="36675252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D0DCD6-F78B-42B6-9060-35DCEDABFEC0}"/>
              </a:ext>
            </a:extLst>
          </p:cNvPr>
          <p:cNvSpPr>
            <a:spLocks noGrp="1"/>
          </p:cNvSpPr>
          <p:nvPr>
            <p:ph type="title"/>
          </p:nvPr>
        </p:nvSpPr>
        <p:spPr/>
        <p:txBody>
          <a:bodyPr/>
          <a:lstStyle/>
          <a:p>
            <a:r>
              <a:rPr lang="en-GB" dirty="0"/>
              <a:t>A rich reading diet</a:t>
            </a:r>
          </a:p>
        </p:txBody>
      </p:sp>
      <p:sp>
        <p:nvSpPr>
          <p:cNvPr id="3" name="Content Placeholder 2">
            <a:extLst>
              <a:ext uri="{FF2B5EF4-FFF2-40B4-BE49-F238E27FC236}">
                <a16:creationId xmlns:a16="http://schemas.microsoft.com/office/drawing/2014/main" id="{67AC26ED-0074-4A6A-9FD2-6728D8A3EEF4}"/>
              </a:ext>
            </a:extLst>
          </p:cNvPr>
          <p:cNvSpPr>
            <a:spLocks noGrp="1"/>
          </p:cNvSpPr>
          <p:nvPr>
            <p:ph idx="1"/>
          </p:nvPr>
        </p:nvSpPr>
        <p:spPr/>
        <p:txBody>
          <a:bodyPr/>
          <a:lstStyle/>
          <a:p>
            <a:r>
              <a:rPr lang="en-GB" sz="1800" dirty="0">
                <a:effectLst/>
                <a:latin typeface="Arial" panose="020B0604020202020204" pitchFamily="34" charset="0"/>
                <a:ea typeface="Calibri" panose="020F0502020204030204" pitchFamily="34" charset="0"/>
                <a:cs typeface="Times New Roman" panose="02020603050405020304" pitchFamily="18" charset="0"/>
              </a:rPr>
              <a:t>To develop their reading preferences, children need to read a range of genre and text type to know what they like and to develop their love of reading. </a:t>
            </a:r>
          </a:p>
          <a:p>
            <a:r>
              <a:rPr lang="en-GB" sz="1800" dirty="0">
                <a:effectLst/>
                <a:latin typeface="Arial" panose="020B0604020202020204" pitchFamily="34" charset="0"/>
                <a:ea typeface="Calibri" panose="020F0502020204030204" pitchFamily="34" charset="0"/>
                <a:cs typeface="Times New Roman" panose="02020603050405020304" pitchFamily="18" charset="0"/>
              </a:rPr>
              <a:t>Reading poetry, non-fiction texts, traditional tales and fictional stories is a way of them reading a rich book diet. </a:t>
            </a:r>
          </a:p>
          <a:p>
            <a:r>
              <a:rPr lang="en-GB" sz="1800" dirty="0">
                <a:effectLst/>
                <a:latin typeface="Arial" panose="020B0604020202020204" pitchFamily="34" charset="0"/>
                <a:ea typeface="Calibri" panose="020F0502020204030204" pitchFamily="34" charset="0"/>
                <a:cs typeface="Times New Roman" panose="02020603050405020304" pitchFamily="18" charset="0"/>
              </a:rPr>
              <a:t>We discourage gender comments related to books and always encourage children to pick something that interests them or they like the look of to develop their personal reading style.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14319361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667B00-9F34-4EBF-8CF0-78BC9151AC5D}"/>
              </a:ext>
            </a:extLst>
          </p:cNvPr>
          <p:cNvSpPr>
            <a:spLocks noGrp="1"/>
          </p:cNvSpPr>
          <p:nvPr>
            <p:ph type="title"/>
          </p:nvPr>
        </p:nvSpPr>
        <p:spPr/>
        <p:txBody>
          <a:bodyPr/>
          <a:lstStyle/>
          <a:p>
            <a:r>
              <a:rPr lang="en-GB" dirty="0"/>
              <a:t>Reading journals</a:t>
            </a:r>
          </a:p>
        </p:txBody>
      </p:sp>
      <p:sp>
        <p:nvSpPr>
          <p:cNvPr id="3" name="Content Placeholder 2">
            <a:extLst>
              <a:ext uri="{FF2B5EF4-FFF2-40B4-BE49-F238E27FC236}">
                <a16:creationId xmlns:a16="http://schemas.microsoft.com/office/drawing/2014/main" id="{B6BE5421-8A9F-4958-91EA-595CB13B884D}"/>
              </a:ext>
            </a:extLst>
          </p:cNvPr>
          <p:cNvSpPr>
            <a:spLocks noGrp="1"/>
          </p:cNvSpPr>
          <p:nvPr>
            <p:ph idx="1"/>
          </p:nvPr>
        </p:nvSpPr>
        <p:spPr/>
        <p:txBody>
          <a:bodyPr/>
          <a:lstStyle/>
          <a:p>
            <a:r>
              <a:rPr lang="en-GB" sz="1800" dirty="0">
                <a:effectLst/>
                <a:latin typeface="Arial" panose="020B0604020202020204" pitchFamily="34" charset="0"/>
                <a:ea typeface="Calibri" panose="020F0502020204030204" pitchFamily="34" charset="0"/>
                <a:cs typeface="Times New Roman" panose="02020603050405020304" pitchFamily="18" charset="0"/>
              </a:rPr>
              <a:t>Each child has their own reading journal. </a:t>
            </a:r>
          </a:p>
          <a:p>
            <a:r>
              <a:rPr lang="en-GB" sz="1800" dirty="0">
                <a:effectLst/>
                <a:latin typeface="Arial" panose="020B0604020202020204" pitchFamily="34" charset="0"/>
                <a:ea typeface="Calibri" panose="020F0502020204030204" pitchFamily="34" charset="0"/>
                <a:cs typeface="Times New Roman" panose="02020603050405020304" pitchFamily="18" charset="0"/>
              </a:rPr>
              <a:t>This is a space for them to document their reading and this can be done in a number of ways: Children may want to draw pictures of their favourite characters, draw a story map so they can retell the story, write a new blurb for the book or write a book review (dependent on age).</a:t>
            </a:r>
          </a:p>
          <a:p>
            <a:r>
              <a:rPr lang="en-GB" sz="1800" dirty="0">
                <a:effectLst/>
                <a:latin typeface="Arial" panose="020B0604020202020204" pitchFamily="34" charset="0"/>
                <a:ea typeface="Calibri" panose="020F0502020204030204" pitchFamily="34" charset="0"/>
                <a:cs typeface="Times New Roman" panose="02020603050405020304" pitchFamily="18" charset="0"/>
              </a:rPr>
              <a:t>This space is a way of documenting the journey of reading rather than a list of dates and pages that the child has read to. It is also useful to document home reading as we specify that every child should be reading daily and where possible sharing a bedtime story with an adult too.</a:t>
            </a:r>
          </a:p>
          <a:p>
            <a:r>
              <a:rPr lang="en-GB" sz="1800" dirty="0">
                <a:effectLst/>
                <a:latin typeface="Arial" panose="020B0604020202020204" pitchFamily="34" charset="0"/>
                <a:ea typeface="Calibri" panose="020F0502020204030204" pitchFamily="34" charset="0"/>
                <a:cs typeface="Times New Roman" panose="02020603050405020304" pitchFamily="18" charset="0"/>
              </a:rPr>
              <a:t>Including comments about your child’s level of interest and any favourite parts regarding the story are really useful pieces of information.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42768404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366829-8F7C-425D-8878-0E8E8110534E}"/>
              </a:ext>
            </a:extLst>
          </p:cNvPr>
          <p:cNvSpPr>
            <a:spLocks noGrp="1"/>
          </p:cNvSpPr>
          <p:nvPr>
            <p:ph type="title"/>
          </p:nvPr>
        </p:nvSpPr>
        <p:spPr/>
        <p:txBody>
          <a:bodyPr/>
          <a:lstStyle/>
          <a:p>
            <a:r>
              <a:rPr lang="en-GB" dirty="0"/>
              <a:t>The burrow</a:t>
            </a:r>
          </a:p>
        </p:txBody>
      </p:sp>
      <p:sp>
        <p:nvSpPr>
          <p:cNvPr id="3" name="Content Placeholder 2">
            <a:extLst>
              <a:ext uri="{FF2B5EF4-FFF2-40B4-BE49-F238E27FC236}">
                <a16:creationId xmlns:a16="http://schemas.microsoft.com/office/drawing/2014/main" id="{49AE42E5-2738-419B-905C-517CA8332ADE}"/>
              </a:ext>
            </a:extLst>
          </p:cNvPr>
          <p:cNvSpPr>
            <a:spLocks noGrp="1"/>
          </p:cNvSpPr>
          <p:nvPr>
            <p:ph idx="1"/>
          </p:nvPr>
        </p:nvSpPr>
        <p:spPr/>
        <p:txBody>
          <a:bodyPr/>
          <a:lstStyle/>
          <a:p>
            <a:r>
              <a:rPr lang="en-GB" sz="1800" dirty="0">
                <a:effectLst/>
                <a:latin typeface="Arial" panose="020B0604020202020204" pitchFamily="34" charset="0"/>
                <a:ea typeface="Calibri" panose="020F0502020204030204" pitchFamily="34" charset="0"/>
                <a:cs typeface="Times New Roman" panose="02020603050405020304" pitchFamily="18" charset="0"/>
              </a:rPr>
              <a:t>Normally we would be taking full advantage of our brand new library ‘ The Burrow’ with children visiting on a weekly basis and borrowing books. </a:t>
            </a:r>
          </a:p>
          <a:p>
            <a:r>
              <a:rPr lang="en-GB" sz="1800" dirty="0">
                <a:effectLst/>
                <a:latin typeface="Arial" panose="020B0604020202020204" pitchFamily="34" charset="0"/>
                <a:ea typeface="Calibri" panose="020F0502020204030204" pitchFamily="34" charset="0"/>
                <a:cs typeface="Times New Roman" panose="02020603050405020304" pitchFamily="18" charset="0"/>
              </a:rPr>
              <a:t>However at this time to reduce cross contamination of bubbles we are not loaning books from the library as we would usually. </a:t>
            </a:r>
          </a:p>
          <a:p>
            <a:r>
              <a:rPr lang="en-GB" sz="1800" dirty="0">
                <a:effectLst/>
                <a:latin typeface="Arial" panose="020B0604020202020204" pitchFamily="34" charset="0"/>
                <a:ea typeface="Calibri" panose="020F0502020204030204" pitchFamily="34" charset="0"/>
                <a:cs typeface="Times New Roman" panose="02020603050405020304" pitchFamily="18" charset="0"/>
              </a:rPr>
              <a:t>The Cornwall library Borrow </a:t>
            </a:r>
            <a:r>
              <a:rPr lang="en-GB" sz="1800" dirty="0">
                <a:latin typeface="Arial" panose="020B0604020202020204" pitchFamily="34" charset="0"/>
                <a:ea typeface="Calibri" panose="020F0502020204030204" pitchFamily="34" charset="0"/>
                <a:cs typeface="Times New Roman" panose="02020603050405020304" pitchFamily="18" charset="0"/>
              </a:rPr>
              <a:t>B</a:t>
            </a:r>
            <a:r>
              <a:rPr lang="en-GB" sz="1800" dirty="0">
                <a:effectLst/>
                <a:latin typeface="Arial" panose="020B0604020202020204" pitchFamily="34" charset="0"/>
                <a:ea typeface="Calibri" panose="020F0502020204030204" pitchFamily="34" charset="0"/>
                <a:cs typeface="Times New Roman" panose="02020603050405020304" pitchFamily="18" charset="0"/>
              </a:rPr>
              <a:t>ox app is still running and has many audio books and picture books which children can enjoy online.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6104702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5B5800-4787-4713-9D2B-5DE48E17EA57}"/>
              </a:ext>
            </a:extLst>
          </p:cNvPr>
          <p:cNvSpPr>
            <a:spLocks noGrp="1"/>
          </p:cNvSpPr>
          <p:nvPr>
            <p:ph type="title"/>
          </p:nvPr>
        </p:nvSpPr>
        <p:spPr/>
        <p:txBody>
          <a:bodyPr/>
          <a:lstStyle/>
          <a:p>
            <a:r>
              <a:rPr lang="en-GB" dirty="0"/>
              <a:t>Reading at Marlborough</a:t>
            </a:r>
          </a:p>
        </p:txBody>
      </p:sp>
      <p:sp>
        <p:nvSpPr>
          <p:cNvPr id="3" name="Content Placeholder 2">
            <a:extLst>
              <a:ext uri="{FF2B5EF4-FFF2-40B4-BE49-F238E27FC236}">
                <a16:creationId xmlns:a16="http://schemas.microsoft.com/office/drawing/2014/main" id="{325A9282-CBA8-420B-9109-CBA3FE3265DB}"/>
              </a:ext>
            </a:extLst>
          </p:cNvPr>
          <p:cNvSpPr>
            <a:spLocks noGrp="1"/>
          </p:cNvSpPr>
          <p:nvPr>
            <p:ph idx="1"/>
          </p:nvPr>
        </p:nvSpPr>
        <p:spPr/>
        <p:txBody>
          <a:bodyPr>
            <a:normAutofit fontScale="85000" lnSpcReduction="20000"/>
          </a:bodyPr>
          <a:lstStyle/>
          <a:p>
            <a:pPr>
              <a:lnSpc>
                <a:spcPct val="107000"/>
              </a:lnSpc>
              <a:spcAft>
                <a:spcPts val="800"/>
              </a:spcAft>
            </a:pPr>
            <a:r>
              <a:rPr lang="en-GB" sz="1800" dirty="0">
                <a:effectLst/>
                <a:latin typeface="Arial" panose="020B0604020202020204" pitchFamily="34" charset="0"/>
                <a:ea typeface="Calibri" panose="020F0502020204030204" pitchFamily="34" charset="0"/>
                <a:cs typeface="Times New Roman" panose="02020603050405020304" pitchFamily="18" charset="0"/>
              </a:rPr>
              <a:t>At Marlborough, reading is at the heart of everything that we do and we appreciate your support and enthusiasm towards reading. The sillier and more expressive the voice and the more enthusiastic you are about reading creates a buzz for reading and transports your child to new worlds!</a:t>
            </a:r>
          </a:p>
          <a:p>
            <a:pPr>
              <a:lnSpc>
                <a:spcPct val="107000"/>
              </a:lnSpc>
              <a:spcAft>
                <a:spcPts val="800"/>
              </a:spcAft>
            </a:pPr>
            <a:r>
              <a:rPr lang="en-GB" sz="1800" dirty="0">
                <a:effectLst/>
                <a:latin typeface="Arial" panose="020B0604020202020204" pitchFamily="34" charset="0"/>
                <a:ea typeface="Calibri" panose="020F0502020204030204" pitchFamily="34" charset="0"/>
                <a:cs typeface="Times New Roman" panose="02020603050405020304" pitchFamily="18" charset="0"/>
              </a:rPr>
              <a:t>If you have any questions regarding your child’s phonics or reading please feel free to speak to their class teacher.</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Arial" panose="020B0604020202020204" pitchFamily="34" charset="0"/>
                <a:ea typeface="Calibri" panose="020F0502020204030204" pitchFamily="34" charset="0"/>
                <a:cs typeface="Times New Roman" panose="02020603050405020304" pitchFamily="18" charset="0"/>
              </a:rPr>
              <a:t>Useful websites:</a:t>
            </a:r>
          </a:p>
          <a:p>
            <a:pPr>
              <a:lnSpc>
                <a:spcPct val="107000"/>
              </a:lnSpc>
              <a:spcAft>
                <a:spcPts val="800"/>
              </a:spcAft>
            </a:pPr>
            <a:r>
              <a:rPr lang="en-GB" sz="1800" dirty="0">
                <a:effectLst/>
                <a:latin typeface="Arial" panose="020B0604020202020204" pitchFamily="34" charset="0"/>
                <a:ea typeface="Calibri" panose="020F0502020204030204" pitchFamily="34" charset="0"/>
                <a:cs typeface="Times New Roman" panose="02020603050405020304" pitchFamily="18" charset="0"/>
              </a:rPr>
              <a:t>Phonicsplay.com – currently free</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Arial" panose="020B0604020202020204" pitchFamily="34" charset="0"/>
                <a:ea typeface="Calibri" panose="020F0502020204030204" pitchFamily="34" charset="0"/>
                <a:cs typeface="Times New Roman" panose="02020603050405020304" pitchFamily="18" charset="0"/>
              </a:rPr>
              <a:t>Twinkl.com – letters and sounds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Arial" panose="020B0604020202020204" pitchFamily="34" charset="0"/>
                <a:ea typeface="Calibri" panose="020F0502020204030204" pitchFamily="34" charset="0"/>
                <a:cs typeface="Times New Roman" panose="02020603050405020304" pitchFamily="18" charset="0"/>
              </a:rPr>
              <a:t>Reading eggs app – first hundred sight words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Arial" panose="020B0604020202020204" pitchFamily="34" charset="0"/>
                <a:ea typeface="Calibri" panose="020F0502020204030204" pitchFamily="34" charset="0"/>
                <a:cs typeface="Times New Roman" panose="02020603050405020304" pitchFamily="18" charset="0"/>
              </a:rPr>
              <a:t>Pocket phonics app – free trial</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Arial" panose="020B0604020202020204" pitchFamily="34" charset="0"/>
                <a:ea typeface="Calibri" panose="020F0502020204030204" pitchFamily="34" charset="0"/>
                <a:cs typeface="Times New Roman" panose="02020603050405020304" pitchFamily="18" charset="0"/>
              </a:rPr>
              <a:t>Teach your monster to read app</a:t>
            </a:r>
          </a:p>
          <a:p>
            <a:pPr>
              <a:lnSpc>
                <a:spcPct val="107000"/>
              </a:lnSpc>
              <a:spcAft>
                <a:spcPts val="800"/>
              </a:spcAft>
            </a:pPr>
            <a:r>
              <a:rPr lang="en-GB" sz="1800" dirty="0">
                <a:latin typeface="Arial" panose="020B0604020202020204" pitchFamily="34" charset="0"/>
                <a:ea typeface="Calibri" panose="020F0502020204030204" pitchFamily="34" charset="0"/>
                <a:cs typeface="Times New Roman" panose="02020603050405020304" pitchFamily="18" charset="0"/>
              </a:rPr>
              <a:t>Podcasts – See list in the reading newsletter</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pic>
        <p:nvPicPr>
          <p:cNvPr id="4" name="Picture 3" descr="Logo&#10;&#10;Description automatically generated">
            <a:extLst>
              <a:ext uri="{FF2B5EF4-FFF2-40B4-BE49-F238E27FC236}">
                <a16:creationId xmlns:a16="http://schemas.microsoft.com/office/drawing/2014/main" id="{036CF204-54BF-494B-855A-D12E48A1A5FC}"/>
              </a:ext>
            </a:extLst>
          </p:cNvPr>
          <p:cNvPicPr/>
          <p:nvPr/>
        </p:nvPicPr>
        <p:blipFill>
          <a:blip r:embed="rId2"/>
          <a:stretch>
            <a:fillRect/>
          </a:stretch>
        </p:blipFill>
        <p:spPr>
          <a:xfrm>
            <a:off x="8612939" y="3092116"/>
            <a:ext cx="3004185" cy="1390650"/>
          </a:xfrm>
          <a:prstGeom prst="rect">
            <a:avLst/>
          </a:prstGeom>
        </p:spPr>
      </p:pic>
      <p:pic>
        <p:nvPicPr>
          <p:cNvPr id="5" name="Picture 4" descr="A sign hanging on a wall&#10;&#10;Description automatically generated">
            <a:extLst>
              <a:ext uri="{FF2B5EF4-FFF2-40B4-BE49-F238E27FC236}">
                <a16:creationId xmlns:a16="http://schemas.microsoft.com/office/drawing/2014/main" id="{330C3A0F-30BD-498A-B27C-4992EDA506B9}"/>
              </a:ext>
            </a:extLst>
          </p:cNvPr>
          <p:cNvPicPr/>
          <p:nvPr/>
        </p:nvPicPr>
        <p:blipFill>
          <a:blip r:embed="rId3"/>
          <a:stretch>
            <a:fillRect/>
          </a:stretch>
        </p:blipFill>
        <p:spPr>
          <a:xfrm>
            <a:off x="5826125" y="3092116"/>
            <a:ext cx="2523490" cy="3190875"/>
          </a:xfrm>
          <a:prstGeom prst="rect">
            <a:avLst/>
          </a:prstGeom>
        </p:spPr>
      </p:pic>
    </p:spTree>
    <p:extLst>
      <p:ext uri="{BB962C8B-B14F-4D97-AF65-F5344CB8AC3E}">
        <p14:creationId xmlns:p14="http://schemas.microsoft.com/office/powerpoint/2010/main" val="36328837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344CB6-353B-4547-B90C-D40D7B00C6E5}"/>
              </a:ext>
            </a:extLst>
          </p:cNvPr>
          <p:cNvSpPr>
            <a:spLocks noGrp="1"/>
          </p:cNvSpPr>
          <p:nvPr>
            <p:ph type="title"/>
          </p:nvPr>
        </p:nvSpPr>
        <p:spPr/>
        <p:txBody>
          <a:bodyPr/>
          <a:lstStyle/>
          <a:p>
            <a:r>
              <a:rPr lang="en-GB" dirty="0"/>
              <a:t>And finally…</a:t>
            </a:r>
          </a:p>
        </p:txBody>
      </p:sp>
      <p:sp>
        <p:nvSpPr>
          <p:cNvPr id="3" name="Content Placeholder 2">
            <a:extLst>
              <a:ext uri="{FF2B5EF4-FFF2-40B4-BE49-F238E27FC236}">
                <a16:creationId xmlns:a16="http://schemas.microsoft.com/office/drawing/2014/main" id="{AF2E2D65-7CFE-4FF6-B18A-7DC87A45B501}"/>
              </a:ext>
            </a:extLst>
          </p:cNvPr>
          <p:cNvSpPr>
            <a:spLocks noGrp="1"/>
          </p:cNvSpPr>
          <p:nvPr>
            <p:ph idx="1"/>
          </p:nvPr>
        </p:nvSpPr>
        <p:spPr/>
        <p:txBody>
          <a:bodyPr/>
          <a:lstStyle/>
          <a:p>
            <a:r>
              <a:rPr lang="en-GB" sz="2800" dirty="0">
                <a:latin typeface="Arial" panose="020B0604020202020204" pitchFamily="34" charset="0"/>
              </a:rPr>
              <a:t>You are role models so enjoying reading in front of your child and putting on all of the different voices etc makes it more enjoyable for everyone!</a:t>
            </a:r>
          </a:p>
          <a:p>
            <a:r>
              <a:rPr lang="en-GB" sz="2800" dirty="0">
                <a:latin typeface="Arial" panose="020B0604020202020204" pitchFamily="34" charset="0"/>
              </a:rPr>
              <a:t>World Nursery Rhyme week – 16</a:t>
            </a:r>
            <a:r>
              <a:rPr lang="en-GB" sz="2800" baseline="30000" dirty="0">
                <a:latin typeface="Arial" panose="020B0604020202020204" pitchFamily="34" charset="0"/>
              </a:rPr>
              <a:t>th</a:t>
            </a:r>
            <a:r>
              <a:rPr lang="en-GB" sz="2800" dirty="0">
                <a:latin typeface="Arial" panose="020B0604020202020204" pitchFamily="34" charset="0"/>
              </a:rPr>
              <a:t> November 2020</a:t>
            </a:r>
            <a:endParaRPr lang="en-GB" dirty="0"/>
          </a:p>
          <a:p>
            <a:endParaRPr lang="en-GB" dirty="0"/>
          </a:p>
        </p:txBody>
      </p:sp>
    </p:spTree>
    <p:extLst>
      <p:ext uri="{BB962C8B-B14F-4D97-AF65-F5344CB8AC3E}">
        <p14:creationId xmlns:p14="http://schemas.microsoft.com/office/powerpoint/2010/main" val="19003826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A623B6-4DFC-42CB-8C2C-13198BA6FB81}"/>
              </a:ext>
            </a:extLst>
          </p:cNvPr>
          <p:cNvSpPr>
            <a:spLocks noGrp="1"/>
          </p:cNvSpPr>
          <p:nvPr>
            <p:ph type="title"/>
          </p:nvPr>
        </p:nvSpPr>
        <p:spPr/>
        <p:txBody>
          <a:bodyPr/>
          <a:lstStyle/>
          <a:p>
            <a:r>
              <a:rPr lang="en-GB" dirty="0"/>
              <a:t>Supporting reading at home</a:t>
            </a:r>
          </a:p>
        </p:txBody>
      </p:sp>
      <p:sp>
        <p:nvSpPr>
          <p:cNvPr id="3" name="Content Placeholder 2">
            <a:extLst>
              <a:ext uri="{FF2B5EF4-FFF2-40B4-BE49-F238E27FC236}">
                <a16:creationId xmlns:a16="http://schemas.microsoft.com/office/drawing/2014/main" id="{8DB00754-1148-4B92-8B69-61C3674D7A76}"/>
              </a:ext>
            </a:extLst>
          </p:cNvPr>
          <p:cNvSpPr>
            <a:spLocks noGrp="1"/>
          </p:cNvSpPr>
          <p:nvPr>
            <p:ph idx="1"/>
          </p:nvPr>
        </p:nvSpPr>
        <p:spPr/>
        <p:txBody>
          <a:bodyPr/>
          <a:lstStyle/>
          <a:p>
            <a:r>
              <a:rPr lang="en-GB" sz="1800" dirty="0">
                <a:effectLst/>
                <a:latin typeface="Arial" panose="020B0604020202020204" pitchFamily="34" charset="0"/>
                <a:ea typeface="Calibri" panose="020F0502020204030204" pitchFamily="34" charset="0"/>
              </a:rPr>
              <a:t>The idea of this slideshow is to help you understand how your child is taught to read so that you can both enjoy embarking on a journey of reading discovery together!</a:t>
            </a:r>
            <a:endParaRPr lang="en-GB" sz="1800" dirty="0">
              <a:latin typeface="Arial" panose="020B0604020202020204" pitchFamily="34" charset="0"/>
              <a:ea typeface="Calibri" panose="020F0502020204030204" pitchFamily="34" charset="0"/>
            </a:endParaRPr>
          </a:p>
          <a:p>
            <a:r>
              <a:rPr lang="en-GB" sz="1800" dirty="0">
                <a:effectLst/>
                <a:latin typeface="Arial" panose="020B0604020202020204" pitchFamily="34" charset="0"/>
                <a:ea typeface="Calibri" panose="020F0502020204030204" pitchFamily="34" charset="0"/>
              </a:rPr>
              <a:t>There are so many elements to reading; using knowledge of phonics, understanding the text, using clues, re-reading for meaning – the list goes on! </a:t>
            </a:r>
          </a:p>
          <a:p>
            <a:r>
              <a:rPr lang="en-GB" sz="1800" dirty="0">
                <a:effectLst/>
                <a:latin typeface="Arial" panose="020B0604020202020204" pitchFamily="34" charset="0"/>
                <a:ea typeface="Calibri" panose="020F0502020204030204" pitchFamily="34" charset="0"/>
              </a:rPr>
              <a:t>BUT reading for pleasure and having quality time with an adult enjoying a book is high up on our priority list!</a:t>
            </a:r>
          </a:p>
        </p:txBody>
      </p:sp>
    </p:spTree>
    <p:extLst>
      <p:ext uri="{BB962C8B-B14F-4D97-AF65-F5344CB8AC3E}">
        <p14:creationId xmlns:p14="http://schemas.microsoft.com/office/powerpoint/2010/main" val="8425666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FF092-A4A9-4016-893C-FB7CBE66D3B8}"/>
              </a:ext>
            </a:extLst>
          </p:cNvPr>
          <p:cNvSpPr>
            <a:spLocks noGrp="1"/>
          </p:cNvSpPr>
          <p:nvPr>
            <p:ph type="title"/>
          </p:nvPr>
        </p:nvSpPr>
        <p:spPr/>
        <p:txBody>
          <a:bodyPr/>
          <a:lstStyle/>
          <a:p>
            <a:r>
              <a:rPr lang="en-GB" dirty="0"/>
              <a:t>Early reading and Phonics in Reception class</a:t>
            </a:r>
          </a:p>
        </p:txBody>
      </p:sp>
      <p:sp>
        <p:nvSpPr>
          <p:cNvPr id="3" name="Content Placeholder 2">
            <a:extLst>
              <a:ext uri="{FF2B5EF4-FFF2-40B4-BE49-F238E27FC236}">
                <a16:creationId xmlns:a16="http://schemas.microsoft.com/office/drawing/2014/main" id="{B9B20B34-D8FE-47BA-BBD3-A9F1EE668448}"/>
              </a:ext>
            </a:extLst>
          </p:cNvPr>
          <p:cNvSpPr>
            <a:spLocks noGrp="1"/>
          </p:cNvSpPr>
          <p:nvPr>
            <p:ph idx="1"/>
          </p:nvPr>
        </p:nvSpPr>
        <p:spPr/>
        <p:txBody>
          <a:bodyPr/>
          <a:lstStyle/>
          <a:p>
            <a:r>
              <a:rPr lang="en-GB" dirty="0"/>
              <a:t>‘ </a:t>
            </a:r>
            <a:r>
              <a:rPr lang="en-GB" sz="1800" dirty="0">
                <a:latin typeface="Arial" panose="020B0604020202020204" pitchFamily="34" charset="0"/>
                <a:cs typeface="Arial" panose="020B0604020202020204" pitchFamily="34" charset="0"/>
              </a:rPr>
              <a:t>5  a day’</a:t>
            </a:r>
          </a:p>
          <a:p>
            <a:r>
              <a:rPr lang="en-GB" sz="1800" dirty="0">
                <a:latin typeface="Arial" panose="020B0604020202020204" pitchFamily="34" charset="0"/>
                <a:cs typeface="Arial" panose="020B0604020202020204" pitchFamily="34" charset="0"/>
              </a:rPr>
              <a:t>Home reading books</a:t>
            </a:r>
          </a:p>
          <a:p>
            <a:r>
              <a:rPr lang="en-GB" sz="1800" dirty="0">
                <a:latin typeface="Arial" panose="020B0604020202020204" pitchFamily="34" charset="0"/>
                <a:cs typeface="Arial" panose="020B0604020202020204" pitchFamily="34" charset="0"/>
              </a:rPr>
              <a:t>Phonics</a:t>
            </a:r>
          </a:p>
        </p:txBody>
      </p:sp>
    </p:spTree>
    <p:extLst>
      <p:ext uri="{BB962C8B-B14F-4D97-AF65-F5344CB8AC3E}">
        <p14:creationId xmlns:p14="http://schemas.microsoft.com/office/powerpoint/2010/main" val="12328948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FB7CF-B31E-4DBC-BFBE-6A4063F2745F}"/>
              </a:ext>
            </a:extLst>
          </p:cNvPr>
          <p:cNvSpPr>
            <a:spLocks noGrp="1"/>
          </p:cNvSpPr>
          <p:nvPr>
            <p:ph type="title"/>
          </p:nvPr>
        </p:nvSpPr>
        <p:spPr/>
        <p:txBody>
          <a:bodyPr/>
          <a:lstStyle/>
          <a:p>
            <a:r>
              <a:rPr lang="en-GB" dirty="0"/>
              <a:t>Reading books</a:t>
            </a:r>
          </a:p>
        </p:txBody>
      </p:sp>
      <p:sp>
        <p:nvSpPr>
          <p:cNvPr id="3" name="Content Placeholder 2">
            <a:extLst>
              <a:ext uri="{FF2B5EF4-FFF2-40B4-BE49-F238E27FC236}">
                <a16:creationId xmlns:a16="http://schemas.microsoft.com/office/drawing/2014/main" id="{007A5B4A-AC36-45D8-99CF-C934F02103B8}"/>
              </a:ext>
            </a:extLst>
          </p:cNvPr>
          <p:cNvSpPr>
            <a:spLocks noGrp="1"/>
          </p:cNvSpPr>
          <p:nvPr>
            <p:ph idx="1"/>
          </p:nvPr>
        </p:nvSpPr>
        <p:spPr/>
        <p:txBody>
          <a:bodyPr/>
          <a:lstStyle/>
          <a:p>
            <a:r>
              <a:rPr lang="en-GB" sz="1800" dirty="0">
                <a:effectLst/>
                <a:latin typeface="Arial" panose="020B0604020202020204" pitchFamily="34" charset="0"/>
                <a:ea typeface="Calibri" panose="020F0502020204030204" pitchFamily="34" charset="0"/>
                <a:cs typeface="Times New Roman" panose="02020603050405020304" pitchFamily="18" charset="0"/>
              </a:rPr>
              <a:t>In Reception class, children will soon be bringing home rhyming sacks to start their reading journey with you at home. </a:t>
            </a:r>
          </a:p>
          <a:p>
            <a:r>
              <a:rPr lang="en-GB" sz="1800" dirty="0">
                <a:effectLst/>
                <a:latin typeface="Arial" panose="020B0604020202020204" pitchFamily="34" charset="0"/>
                <a:ea typeface="Calibri" panose="020F0502020204030204" pitchFamily="34" charset="0"/>
                <a:cs typeface="Times New Roman" panose="02020603050405020304" pitchFamily="18" charset="0"/>
              </a:rPr>
              <a:t>As their phonics knowledge and understanding develops they will begin to bring home reading books.</a:t>
            </a:r>
          </a:p>
          <a:p>
            <a:r>
              <a:rPr lang="en-GB" sz="1800" dirty="0">
                <a:effectLst/>
                <a:latin typeface="Arial" panose="020B0604020202020204" pitchFamily="34" charset="0"/>
                <a:ea typeface="Calibri" panose="020F0502020204030204" pitchFamily="34" charset="0"/>
                <a:cs typeface="Times New Roman" panose="02020603050405020304" pitchFamily="18" charset="0"/>
              </a:rPr>
              <a:t>It’s really important to take the time to enjoy sharing this book together; looking at the pictures, guessing what might happen next before you turn the page and fostering a sense of excitement about reading. When this approach is taken there are far less reading battles and it is an enjoyable experience for everyone! </a:t>
            </a:r>
          </a:p>
          <a:p>
            <a:r>
              <a:rPr lang="en-GB" sz="1800" dirty="0">
                <a:effectLst/>
                <a:latin typeface="Arial" panose="020B0604020202020204" pitchFamily="34" charset="0"/>
                <a:ea typeface="Calibri" panose="020F0502020204030204" pitchFamily="34" charset="0"/>
                <a:cs typeface="Times New Roman" panose="02020603050405020304" pitchFamily="18" charset="0"/>
              </a:rPr>
              <a:t>The children also bring home books from the treasure chest. Just with any book that’s brought home, encourage your child to re-read the stories and hunt for clues that they didn’t spot on the previous read.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12662047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8141AA-62D9-4419-AA9B-5F23D364F5AD}"/>
              </a:ext>
            </a:extLst>
          </p:cNvPr>
          <p:cNvSpPr>
            <a:spLocks noGrp="1"/>
          </p:cNvSpPr>
          <p:nvPr>
            <p:ph type="title"/>
          </p:nvPr>
        </p:nvSpPr>
        <p:spPr/>
        <p:txBody>
          <a:bodyPr/>
          <a:lstStyle/>
          <a:p>
            <a:r>
              <a:rPr lang="en-GB" dirty="0"/>
              <a:t>Phonics learning</a:t>
            </a:r>
          </a:p>
        </p:txBody>
      </p:sp>
      <p:sp>
        <p:nvSpPr>
          <p:cNvPr id="3" name="Content Placeholder 2">
            <a:extLst>
              <a:ext uri="{FF2B5EF4-FFF2-40B4-BE49-F238E27FC236}">
                <a16:creationId xmlns:a16="http://schemas.microsoft.com/office/drawing/2014/main" id="{086B45A5-3F52-4E73-90F0-D2C34583D313}"/>
              </a:ext>
            </a:extLst>
          </p:cNvPr>
          <p:cNvSpPr>
            <a:spLocks noGrp="1"/>
          </p:cNvSpPr>
          <p:nvPr>
            <p:ph idx="1"/>
          </p:nvPr>
        </p:nvSpPr>
        <p:spPr/>
        <p:txBody>
          <a:bodyPr/>
          <a:lstStyle/>
          <a:p>
            <a:r>
              <a:rPr lang="en-GB" sz="1800" dirty="0">
                <a:effectLst/>
                <a:latin typeface="Arial" panose="020B0604020202020204" pitchFamily="34" charset="0"/>
                <a:ea typeface="Calibri" panose="020F0502020204030204" pitchFamily="34" charset="0"/>
              </a:rPr>
              <a:t>When children first start to read we teach them the sounds that letters make. We use the correct phonics terminology from the start which is explained below: </a:t>
            </a:r>
          </a:p>
          <a:p>
            <a:r>
              <a:rPr lang="en-GB" sz="1800" dirty="0">
                <a:effectLst/>
                <a:latin typeface="Arial" panose="020B0604020202020204" pitchFamily="34" charset="0"/>
                <a:ea typeface="Calibri" panose="020F0502020204030204" pitchFamily="34" charset="0"/>
                <a:cs typeface="Times New Roman" panose="02020603050405020304" pitchFamily="18" charset="0"/>
              </a:rPr>
              <a:t>Every sound is called a phoneme. Every written representation of a phoneme is called a grapheme so children are taught the sound and then the written representation of the sound at the same time. We use rhymes to make this more memorable and actions can also help with this learning process.</a:t>
            </a:r>
          </a:p>
          <a:p>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7082306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1E9917-DBB0-456F-8684-257423E5D3DA}"/>
              </a:ext>
            </a:extLst>
          </p:cNvPr>
          <p:cNvSpPr>
            <a:spLocks noGrp="1"/>
          </p:cNvSpPr>
          <p:nvPr>
            <p:ph type="title"/>
          </p:nvPr>
        </p:nvSpPr>
        <p:spPr/>
        <p:txBody>
          <a:bodyPr/>
          <a:lstStyle/>
          <a:p>
            <a:r>
              <a:rPr lang="en-GB" dirty="0"/>
              <a:t>Phonic Phases</a:t>
            </a:r>
          </a:p>
        </p:txBody>
      </p:sp>
      <p:sp>
        <p:nvSpPr>
          <p:cNvPr id="3" name="Content Placeholder 2">
            <a:extLst>
              <a:ext uri="{FF2B5EF4-FFF2-40B4-BE49-F238E27FC236}">
                <a16:creationId xmlns:a16="http://schemas.microsoft.com/office/drawing/2014/main" id="{6899367A-8102-4690-98D8-C925492FC56F}"/>
              </a:ext>
            </a:extLst>
          </p:cNvPr>
          <p:cNvSpPr>
            <a:spLocks noGrp="1"/>
          </p:cNvSpPr>
          <p:nvPr>
            <p:ph idx="1"/>
          </p:nvPr>
        </p:nvSpPr>
        <p:spPr/>
        <p:txBody>
          <a:bodyPr/>
          <a:lstStyle/>
          <a:p>
            <a:r>
              <a:rPr lang="en-GB" sz="1800" dirty="0">
                <a:effectLst/>
                <a:latin typeface="Arial" panose="020B0604020202020204" pitchFamily="34" charset="0"/>
                <a:ea typeface="Calibri" panose="020F0502020204030204" pitchFamily="34" charset="0"/>
                <a:cs typeface="Times New Roman" panose="02020603050405020304" pitchFamily="18" charset="0"/>
              </a:rPr>
              <a:t>Before children are taught to read and say sounds there is an important phase where they explore environmental sounds, rhymes and rhythm.</a:t>
            </a:r>
          </a:p>
          <a:p>
            <a:r>
              <a:rPr lang="en-GB" sz="1800" dirty="0">
                <a:effectLst/>
                <a:latin typeface="Arial" panose="020B0604020202020204" pitchFamily="34" charset="0"/>
                <a:ea typeface="Calibri" panose="020F0502020204030204" pitchFamily="34" charset="0"/>
                <a:cs typeface="Times New Roman" panose="02020603050405020304" pitchFamily="18" charset="0"/>
              </a:rPr>
              <a:t>This is called Phase 1 in the government recommended phonics programme that we follow called Letters and Sounds. </a:t>
            </a:r>
          </a:p>
          <a:p>
            <a:r>
              <a:rPr lang="en-GB" sz="1800" dirty="0">
                <a:effectLst/>
                <a:latin typeface="Arial" panose="020B0604020202020204" pitchFamily="34" charset="0"/>
                <a:ea typeface="Calibri" panose="020F0502020204030204" pitchFamily="34" charset="0"/>
                <a:cs typeface="Times New Roman" panose="02020603050405020304" pitchFamily="18" charset="0"/>
              </a:rPr>
              <a:t>This phase is crucial in children being able to distinguish and differentiate sounds and to be aware of sounds in the environment.</a:t>
            </a:r>
          </a:p>
          <a:p>
            <a:r>
              <a:rPr lang="en-GB" sz="1800" dirty="0">
                <a:effectLst/>
                <a:latin typeface="Arial" panose="020B0604020202020204" pitchFamily="34" charset="0"/>
                <a:ea typeface="Calibri" panose="020F0502020204030204" pitchFamily="34" charset="0"/>
                <a:cs typeface="Times New Roman" panose="02020603050405020304" pitchFamily="18" charset="0"/>
              </a:rPr>
              <a:t>Examples of activities from this phase include: playing musical instruments, going on a listening walk and including noises to familiar stories </a:t>
            </a:r>
            <a:r>
              <a:rPr lang="en-GB" sz="1800" dirty="0" err="1">
                <a:effectLst/>
                <a:latin typeface="Arial" panose="020B0604020202020204" pitchFamily="34" charset="0"/>
                <a:ea typeface="Calibri" panose="020F0502020204030204" pitchFamily="34" charset="0"/>
                <a:cs typeface="Times New Roman" panose="02020603050405020304" pitchFamily="18" charset="0"/>
              </a:rPr>
              <a:t>eg</a:t>
            </a:r>
            <a:r>
              <a:rPr lang="en-GB" sz="1800" dirty="0">
                <a:effectLst/>
                <a:latin typeface="Arial" panose="020B0604020202020204" pitchFamily="34" charset="0"/>
                <a:ea typeface="Calibri" panose="020F0502020204030204" pitchFamily="34" charset="0"/>
                <a:cs typeface="Times New Roman" panose="02020603050405020304" pitchFamily="18" charset="0"/>
              </a:rPr>
              <a:t> clip clop clip clop when all the king’s horses and all the king’s men.</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27436855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FC97E4-64DB-425E-9811-91D525528E51}"/>
              </a:ext>
            </a:extLst>
          </p:cNvPr>
          <p:cNvSpPr>
            <a:spLocks noGrp="1"/>
          </p:cNvSpPr>
          <p:nvPr>
            <p:ph type="title"/>
          </p:nvPr>
        </p:nvSpPr>
        <p:spPr/>
        <p:txBody>
          <a:bodyPr/>
          <a:lstStyle/>
          <a:p>
            <a:r>
              <a:rPr lang="en-GB" dirty="0"/>
              <a:t>Phonic phases</a:t>
            </a:r>
          </a:p>
        </p:txBody>
      </p:sp>
      <p:sp>
        <p:nvSpPr>
          <p:cNvPr id="3" name="Content Placeholder 2">
            <a:extLst>
              <a:ext uri="{FF2B5EF4-FFF2-40B4-BE49-F238E27FC236}">
                <a16:creationId xmlns:a16="http://schemas.microsoft.com/office/drawing/2014/main" id="{52934981-08CF-440D-80AB-A5D4720C233C}"/>
              </a:ext>
            </a:extLst>
          </p:cNvPr>
          <p:cNvSpPr>
            <a:spLocks noGrp="1"/>
          </p:cNvSpPr>
          <p:nvPr>
            <p:ph idx="1"/>
          </p:nvPr>
        </p:nvSpPr>
        <p:spPr/>
        <p:txBody>
          <a:bodyPr/>
          <a:lstStyle/>
          <a:p>
            <a:r>
              <a:rPr lang="en-GB" sz="1800" dirty="0">
                <a:effectLst/>
                <a:latin typeface="Arial" panose="020B0604020202020204" pitchFamily="34" charset="0"/>
                <a:ea typeface="Calibri" panose="020F0502020204030204" pitchFamily="34" charset="0"/>
                <a:cs typeface="Times New Roman" panose="02020603050405020304" pitchFamily="18" charset="0"/>
              </a:rPr>
              <a:t>The children then work through the phases from letters and sounds from phase 2-6 throughout their time in the Infants. </a:t>
            </a:r>
          </a:p>
          <a:p>
            <a:r>
              <a:rPr lang="en-GB" sz="1800" dirty="0">
                <a:effectLst/>
                <a:latin typeface="Arial" panose="020B0604020202020204" pitchFamily="34" charset="0"/>
                <a:ea typeface="Calibri" panose="020F0502020204030204" pitchFamily="34" charset="0"/>
                <a:cs typeface="Times New Roman" panose="02020603050405020304" pitchFamily="18" charset="0"/>
              </a:rPr>
              <a:t>They will first meet initial sounds – where there is one letter (grapheme) which represents one sound (phoneme). </a:t>
            </a:r>
          </a:p>
          <a:p>
            <a:r>
              <a:rPr lang="en-GB" sz="1800" dirty="0">
                <a:effectLst/>
                <a:latin typeface="Arial" panose="020B0604020202020204" pitchFamily="34" charset="0"/>
                <a:ea typeface="Calibri" panose="020F0502020204030204" pitchFamily="34" charset="0"/>
                <a:cs typeface="Times New Roman" panose="02020603050405020304" pitchFamily="18" charset="0"/>
              </a:rPr>
              <a:t>This will then move onto digraph and trigraph learning (2/3 letters making one sound </a:t>
            </a:r>
            <a:r>
              <a:rPr lang="en-GB" sz="1800" dirty="0" err="1">
                <a:effectLst/>
                <a:latin typeface="Arial" panose="020B0604020202020204" pitchFamily="34" charset="0"/>
                <a:ea typeface="Calibri" panose="020F0502020204030204" pitchFamily="34" charset="0"/>
                <a:cs typeface="Times New Roman" panose="02020603050405020304" pitchFamily="18" charset="0"/>
              </a:rPr>
              <a:t>eg</a:t>
            </a:r>
            <a:r>
              <a:rPr lang="en-GB" sz="1800" dirty="0">
                <a:effectLst/>
                <a:latin typeface="Arial" panose="020B0604020202020204" pitchFamily="34" charset="0"/>
                <a:ea typeface="Calibri" panose="020F0502020204030204" pitchFamily="34" charset="0"/>
                <a:cs typeface="Times New Roman" panose="02020603050405020304" pitchFamily="18" charset="0"/>
              </a:rPr>
              <a:t> </a:t>
            </a:r>
            <a:r>
              <a:rPr lang="en-GB" sz="1800" dirty="0" err="1">
                <a:effectLst/>
                <a:latin typeface="Arial" panose="020B0604020202020204" pitchFamily="34" charset="0"/>
                <a:ea typeface="Calibri" panose="020F0502020204030204" pitchFamily="34" charset="0"/>
                <a:cs typeface="Times New Roman" panose="02020603050405020304" pitchFamily="18" charset="0"/>
              </a:rPr>
              <a:t>oo</a:t>
            </a:r>
            <a:r>
              <a:rPr lang="en-GB" sz="1800" dirty="0">
                <a:effectLst/>
                <a:latin typeface="Arial" panose="020B0604020202020204" pitchFamily="34" charset="0"/>
                <a:ea typeface="Calibri" panose="020F0502020204030204" pitchFamily="34" charset="0"/>
                <a:cs typeface="Times New Roman" panose="02020603050405020304" pitchFamily="18" charset="0"/>
              </a:rPr>
              <a:t> and </a:t>
            </a:r>
            <a:r>
              <a:rPr lang="en-GB" sz="1800" dirty="0" err="1">
                <a:effectLst/>
                <a:latin typeface="Arial" panose="020B0604020202020204" pitchFamily="34" charset="0"/>
                <a:ea typeface="Calibri" panose="020F0502020204030204" pitchFamily="34" charset="0"/>
                <a:cs typeface="Times New Roman" panose="02020603050405020304" pitchFamily="18" charset="0"/>
              </a:rPr>
              <a:t>igh</a:t>
            </a:r>
            <a:r>
              <a:rPr lang="en-GB" sz="1800" dirty="0">
                <a:effectLst/>
                <a:latin typeface="Arial" panose="020B0604020202020204" pitchFamily="34" charset="0"/>
                <a:ea typeface="Calibri" panose="020F0502020204030204" pitchFamily="34" charset="0"/>
                <a:cs typeface="Times New Roman" panose="02020603050405020304" pitchFamily="18" charset="0"/>
              </a:rPr>
              <a:t>)</a:t>
            </a:r>
          </a:p>
          <a:p>
            <a:r>
              <a:rPr lang="en-GB" sz="1800" dirty="0">
                <a:latin typeface="Arial" panose="020B0604020202020204" pitchFamily="34" charset="0"/>
                <a:ea typeface="Calibri" panose="020F0502020204030204" pitchFamily="34" charset="0"/>
                <a:cs typeface="Times New Roman" panose="02020603050405020304" pitchFamily="18" charset="0"/>
              </a:rPr>
              <a:t>L</a:t>
            </a:r>
            <a:r>
              <a:rPr lang="en-GB" sz="1800" dirty="0">
                <a:effectLst/>
                <a:latin typeface="Arial" panose="020B0604020202020204" pitchFamily="34" charset="0"/>
                <a:ea typeface="Calibri" panose="020F0502020204030204" pitchFamily="34" charset="0"/>
                <a:cs typeface="Times New Roman" panose="02020603050405020304" pitchFamily="18" charset="0"/>
              </a:rPr>
              <a:t>astly children will meet split digraph sounds </a:t>
            </a:r>
            <a:r>
              <a:rPr lang="en-GB" sz="1800" dirty="0" err="1">
                <a:effectLst/>
                <a:latin typeface="Arial" panose="020B0604020202020204" pitchFamily="34" charset="0"/>
                <a:ea typeface="Calibri" panose="020F0502020204030204" pitchFamily="34" charset="0"/>
                <a:cs typeface="Times New Roman" panose="02020603050405020304" pitchFamily="18" charset="0"/>
              </a:rPr>
              <a:t>eg</a:t>
            </a:r>
            <a:r>
              <a:rPr lang="en-GB" sz="1800" dirty="0">
                <a:effectLst/>
                <a:latin typeface="Arial" panose="020B0604020202020204" pitchFamily="34" charset="0"/>
                <a:ea typeface="Calibri" panose="020F0502020204030204" pitchFamily="34" charset="0"/>
                <a:cs typeface="Times New Roman" panose="02020603050405020304" pitchFamily="18" charset="0"/>
              </a:rPr>
              <a:t> a-e where there is a letter in between the sound so we draw an umbrella over the top to spot the sound.</a:t>
            </a:r>
          </a:p>
          <a:p>
            <a:r>
              <a:rPr lang="en-GB" sz="1800" dirty="0">
                <a:effectLst/>
                <a:latin typeface="Arial" panose="020B0604020202020204" pitchFamily="34" charset="0"/>
                <a:ea typeface="Calibri" panose="020F0502020204030204" pitchFamily="34" charset="0"/>
                <a:cs typeface="Times New Roman" panose="02020603050405020304" pitchFamily="18" charset="0"/>
              </a:rPr>
              <a:t>It is really important that adults and children alike use pure sounds when pronouncing a sound. For example the sound ‘t’ is clipped and doesn’t have an ‘uh’ sound at the end as when you use this skill for reading if you have added in the ‘uh’ sound this isn’t shown by a letter (grapheme) on the page so makes the job of reading harder! For a guide to pure sound pronunciation please see https://www.phonicbooks.co.uk/2011/03/13/how-to-say-the-sounds-of-letters-in-synthetic-phonics/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0115352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CE7C44-72A2-4276-BC0F-80CF81443252}"/>
              </a:ext>
            </a:extLst>
          </p:cNvPr>
          <p:cNvSpPr>
            <a:spLocks noGrp="1"/>
          </p:cNvSpPr>
          <p:nvPr>
            <p:ph type="title"/>
          </p:nvPr>
        </p:nvSpPr>
        <p:spPr/>
        <p:txBody>
          <a:bodyPr/>
          <a:lstStyle/>
          <a:p>
            <a:r>
              <a:rPr lang="en-GB" dirty="0"/>
              <a:t>Phonics teaching</a:t>
            </a:r>
          </a:p>
        </p:txBody>
      </p:sp>
      <p:sp>
        <p:nvSpPr>
          <p:cNvPr id="3" name="Content Placeholder 2">
            <a:extLst>
              <a:ext uri="{FF2B5EF4-FFF2-40B4-BE49-F238E27FC236}">
                <a16:creationId xmlns:a16="http://schemas.microsoft.com/office/drawing/2014/main" id="{D3F56CE9-A011-45CE-A4BC-A7C32C27E80A}"/>
              </a:ext>
            </a:extLst>
          </p:cNvPr>
          <p:cNvSpPr>
            <a:spLocks noGrp="1"/>
          </p:cNvSpPr>
          <p:nvPr>
            <p:ph idx="1"/>
          </p:nvPr>
        </p:nvSpPr>
        <p:spPr/>
        <p:txBody>
          <a:bodyPr>
            <a:normAutofit/>
          </a:bodyPr>
          <a:lstStyle/>
          <a:p>
            <a:pPr>
              <a:lnSpc>
                <a:spcPct val="107000"/>
              </a:lnSpc>
              <a:spcAft>
                <a:spcPts val="800"/>
              </a:spcAft>
            </a:pPr>
            <a:r>
              <a:rPr lang="en-GB" sz="1800" dirty="0">
                <a:effectLst/>
                <a:latin typeface="Arial" panose="020B0604020202020204" pitchFamily="34" charset="0"/>
                <a:ea typeface="Calibri" panose="020F0502020204030204" pitchFamily="34" charset="0"/>
                <a:cs typeface="Times New Roman" panose="02020603050405020304" pitchFamily="18" charset="0"/>
              </a:rPr>
              <a:t>Phonics is taught daily. </a:t>
            </a:r>
          </a:p>
          <a:p>
            <a:pPr>
              <a:lnSpc>
                <a:spcPct val="107000"/>
              </a:lnSpc>
              <a:spcAft>
                <a:spcPts val="800"/>
              </a:spcAft>
            </a:pPr>
            <a:r>
              <a:rPr lang="en-GB" sz="1800" dirty="0">
                <a:effectLst/>
                <a:latin typeface="Arial" panose="020B0604020202020204" pitchFamily="34" charset="0"/>
                <a:ea typeface="Calibri" panose="020F0502020204030204" pitchFamily="34" charset="0"/>
                <a:cs typeface="Times New Roman" panose="02020603050405020304" pitchFamily="18" charset="0"/>
              </a:rPr>
              <a:t>In Reception class, children have longer exploratory sessions where they then apply the skills that they have learnt in the environment. Sessions are whole class with any children needing more support working with an adult in an additional or smaller group.</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GB" sz="1800" dirty="0">
                <a:effectLst/>
                <a:latin typeface="Arial" panose="020B0604020202020204" pitchFamily="34" charset="0"/>
                <a:ea typeface="Calibri" panose="020F0502020204030204" pitchFamily="34" charset="0"/>
                <a:cs typeface="Times New Roman" panose="02020603050405020304" pitchFamily="18" charset="0"/>
              </a:rPr>
              <a:t>Each session follows the format of: </a:t>
            </a:r>
          </a:p>
          <a:p>
            <a:r>
              <a:rPr lang="en-GB" sz="1800" dirty="0">
                <a:effectLst/>
                <a:latin typeface="Arial" panose="020B0604020202020204" pitchFamily="34" charset="0"/>
                <a:ea typeface="Calibri" panose="020F0502020204030204" pitchFamily="34" charset="0"/>
                <a:cs typeface="Times New Roman" panose="02020603050405020304" pitchFamily="18" charset="0"/>
              </a:rPr>
              <a:t>Revisit and review previous sounds learnt</a:t>
            </a:r>
          </a:p>
          <a:p>
            <a:r>
              <a:rPr lang="en-GB" sz="1800" dirty="0">
                <a:latin typeface="Arial" panose="020B0604020202020204" pitchFamily="34" charset="0"/>
                <a:ea typeface="Calibri" panose="020F0502020204030204" pitchFamily="34" charset="0"/>
                <a:cs typeface="Times New Roman" panose="02020603050405020304" pitchFamily="18" charset="0"/>
              </a:rPr>
              <a:t>T</a:t>
            </a:r>
            <a:r>
              <a:rPr lang="en-GB" sz="1800" dirty="0">
                <a:effectLst/>
                <a:latin typeface="Arial" panose="020B0604020202020204" pitchFamily="34" charset="0"/>
                <a:ea typeface="Calibri" panose="020F0502020204030204" pitchFamily="34" charset="0"/>
                <a:cs typeface="Times New Roman" panose="02020603050405020304" pitchFamily="18" charset="0"/>
              </a:rPr>
              <a:t>each a new sound</a:t>
            </a:r>
          </a:p>
          <a:p>
            <a:r>
              <a:rPr lang="en-GB" sz="1800" dirty="0">
                <a:effectLst/>
                <a:latin typeface="Arial" panose="020B0604020202020204" pitchFamily="34" charset="0"/>
                <a:ea typeface="Calibri" panose="020F0502020204030204" pitchFamily="34" charset="0"/>
                <a:cs typeface="Times New Roman" panose="02020603050405020304" pitchFamily="18" charset="0"/>
              </a:rPr>
              <a:t>Practise the new phoneme</a:t>
            </a:r>
          </a:p>
          <a:p>
            <a:r>
              <a:rPr lang="en-GB" sz="1800" dirty="0">
                <a:latin typeface="Arial" panose="020B0604020202020204" pitchFamily="34" charset="0"/>
                <a:ea typeface="Calibri" panose="020F0502020204030204" pitchFamily="34" charset="0"/>
                <a:cs typeface="Times New Roman" panose="02020603050405020304" pitchFamily="18" charset="0"/>
              </a:rPr>
              <a:t>A</a:t>
            </a:r>
            <a:r>
              <a:rPr lang="en-GB" sz="1800" dirty="0">
                <a:effectLst/>
                <a:latin typeface="Arial" panose="020B0604020202020204" pitchFamily="34" charset="0"/>
                <a:ea typeface="Calibri" panose="020F0502020204030204" pitchFamily="34" charset="0"/>
                <a:cs typeface="Times New Roman" panose="02020603050405020304" pitchFamily="18" charset="0"/>
              </a:rPr>
              <a:t>pply the new phoneme in a range of contexts which could include a game, writing it in a sentence or spotting it in a reading passage depending on the age and phonic ability of the child.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10221990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F8F9AC-744A-4811-8353-D38EB39AC0B4}"/>
              </a:ext>
            </a:extLst>
          </p:cNvPr>
          <p:cNvSpPr>
            <a:spLocks noGrp="1"/>
          </p:cNvSpPr>
          <p:nvPr>
            <p:ph type="title"/>
          </p:nvPr>
        </p:nvSpPr>
        <p:spPr/>
        <p:txBody>
          <a:bodyPr/>
          <a:lstStyle/>
          <a:p>
            <a:r>
              <a:rPr lang="en-GB" dirty="0"/>
              <a:t>Year 1 </a:t>
            </a:r>
          </a:p>
        </p:txBody>
      </p:sp>
      <p:sp>
        <p:nvSpPr>
          <p:cNvPr id="3" name="Content Placeholder 2">
            <a:extLst>
              <a:ext uri="{FF2B5EF4-FFF2-40B4-BE49-F238E27FC236}">
                <a16:creationId xmlns:a16="http://schemas.microsoft.com/office/drawing/2014/main" id="{E650E728-3F51-4DD9-AD0E-406A932CC215}"/>
              </a:ext>
            </a:extLst>
          </p:cNvPr>
          <p:cNvSpPr>
            <a:spLocks noGrp="1"/>
          </p:cNvSpPr>
          <p:nvPr>
            <p:ph idx="1"/>
          </p:nvPr>
        </p:nvSpPr>
        <p:spPr/>
        <p:txBody>
          <a:bodyPr/>
          <a:lstStyle/>
          <a:p>
            <a:r>
              <a:rPr lang="en-GB" sz="1800" dirty="0">
                <a:latin typeface="Arial" panose="020B0604020202020204" pitchFamily="34" charset="0"/>
                <a:cs typeface="Arial" panose="020B0604020202020204" pitchFamily="34" charset="0"/>
              </a:rPr>
              <a:t>Reading roundabout</a:t>
            </a:r>
          </a:p>
          <a:p>
            <a:r>
              <a:rPr lang="en-GB" sz="1800" dirty="0">
                <a:latin typeface="Arial" panose="020B0604020202020204" pitchFamily="34" charset="0"/>
                <a:cs typeface="Arial" panose="020B0604020202020204" pitchFamily="34" charset="0"/>
              </a:rPr>
              <a:t>Reading for pleasure</a:t>
            </a:r>
          </a:p>
          <a:p>
            <a:r>
              <a:rPr lang="en-GB" sz="1800" dirty="0">
                <a:latin typeface="Arial" panose="020B0604020202020204" pitchFamily="34" charset="0"/>
                <a:cs typeface="Arial" panose="020B0604020202020204" pitchFamily="34" charset="0"/>
              </a:rPr>
              <a:t>Phonics</a:t>
            </a:r>
          </a:p>
          <a:p>
            <a:r>
              <a:rPr lang="en-GB" sz="1800">
                <a:latin typeface="Arial" panose="020B0604020202020204" pitchFamily="34" charset="0"/>
                <a:cs typeface="Arial" panose="020B0604020202020204" pitchFamily="34" charset="0"/>
              </a:rPr>
              <a:t>Learning the alphabet at home</a:t>
            </a:r>
          </a:p>
          <a:p>
            <a:pPr marL="0" indent="0">
              <a:buNone/>
            </a:pPr>
            <a:endParaRPr lang="en-GB" sz="1800" dirty="0">
              <a:latin typeface="Arial" panose="020B0604020202020204" pitchFamily="34" charset="0"/>
              <a:cs typeface="Arial" panose="020B0604020202020204" pitchFamily="34" charset="0"/>
            </a:endParaRPr>
          </a:p>
          <a:p>
            <a:endParaRPr lang="en-GB" dirty="0"/>
          </a:p>
        </p:txBody>
      </p:sp>
    </p:spTree>
    <p:extLst>
      <p:ext uri="{BB962C8B-B14F-4D97-AF65-F5344CB8AC3E}">
        <p14:creationId xmlns:p14="http://schemas.microsoft.com/office/powerpoint/2010/main" val="2528183151"/>
      </p:ext>
    </p:extLst>
  </p:cSld>
  <p:clrMapOvr>
    <a:masterClrMapping/>
  </p:clrMapOvr>
</p:sld>
</file>

<file path=ppt/theme/theme1.xml><?xml version="1.0" encoding="utf-8"?>
<a:theme xmlns:a="http://schemas.openxmlformats.org/drawingml/2006/main" name="SketchyVTI">
  <a:themeElements>
    <a:clrScheme name="AnalogousFromLightSeedRightStep">
      <a:dk1>
        <a:srgbClr val="000000"/>
      </a:dk1>
      <a:lt1>
        <a:srgbClr val="FFFFFF"/>
      </a:lt1>
      <a:dk2>
        <a:srgbClr val="3C3122"/>
      </a:dk2>
      <a:lt2>
        <a:srgbClr val="E2E8E6"/>
      </a:lt2>
      <a:accent1>
        <a:srgbClr val="CC90A0"/>
      </a:accent1>
      <a:accent2>
        <a:srgbClr val="C18377"/>
      </a:accent2>
      <a:accent3>
        <a:srgbClr val="C09F74"/>
      </a:accent3>
      <a:accent4>
        <a:srgbClr val="A8A768"/>
      </a:accent4>
      <a:accent5>
        <a:srgbClr val="96AB78"/>
      </a:accent5>
      <a:accent6>
        <a:srgbClr val="7AB16D"/>
      </a:accent6>
      <a:hlink>
        <a:srgbClr val="568F80"/>
      </a:hlink>
      <a:folHlink>
        <a:srgbClr val="7F7F7F"/>
      </a:folHlink>
    </a:clrScheme>
    <a:fontScheme name="Custom 2">
      <a:majorFont>
        <a:latin typeface="The Serif Hand Black"/>
        <a:ea typeface=""/>
        <a:cs typeface=""/>
      </a:majorFont>
      <a:minorFont>
        <a:latin typeface="The Hand Bold"/>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ketchyVTI" id="{A6D2C935-A6E4-4DD9-BCC5-5AE2504DB8EA}" vid="{F0754072-50B6-4C01-B911-67246C9F58D2}"/>
    </a:ext>
  </a:extLst>
</a:theme>
</file>

<file path=docProps/app.xml><?xml version="1.0" encoding="utf-8"?>
<Properties xmlns="http://schemas.openxmlformats.org/officeDocument/2006/extended-properties" xmlns:vt="http://schemas.openxmlformats.org/officeDocument/2006/docPropsVTypes">
  <TotalTime>1947</TotalTime>
  <Words>1582</Words>
  <Application>Microsoft Office PowerPoint</Application>
  <PresentationFormat>Widescreen</PresentationFormat>
  <Paragraphs>84</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The Hand Bold</vt:lpstr>
      <vt:lpstr>The Serif Hand Black</vt:lpstr>
      <vt:lpstr>SketchyVTI</vt:lpstr>
      <vt:lpstr>Early Reading and Phonics at Marlborough </vt:lpstr>
      <vt:lpstr>Supporting reading at home</vt:lpstr>
      <vt:lpstr>Early reading and Phonics in Reception class</vt:lpstr>
      <vt:lpstr>Reading books</vt:lpstr>
      <vt:lpstr>Phonics learning</vt:lpstr>
      <vt:lpstr>Phonic Phases</vt:lpstr>
      <vt:lpstr>Phonic phases</vt:lpstr>
      <vt:lpstr>Phonics teaching</vt:lpstr>
      <vt:lpstr>Year 1 </vt:lpstr>
      <vt:lpstr>Phonics teaching</vt:lpstr>
      <vt:lpstr>Phonics screen check</vt:lpstr>
      <vt:lpstr>Reading books</vt:lpstr>
      <vt:lpstr>Year 2 </vt:lpstr>
      <vt:lpstr>A rich reading diet</vt:lpstr>
      <vt:lpstr>Reading journals</vt:lpstr>
      <vt:lpstr>The burrow</vt:lpstr>
      <vt:lpstr>Reading at Marlborough</vt:lpstr>
      <vt:lpstr>And finally…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Early Reading and Phonics at Marlborough </dc:title>
  <dc:creator>Hannah Nurton</dc:creator>
  <cp:lastModifiedBy>Hannah Nurton</cp:lastModifiedBy>
  <cp:revision>14</cp:revision>
  <dcterms:created xsi:type="dcterms:W3CDTF">2020-11-03T09:04:53Z</dcterms:created>
  <dcterms:modified xsi:type="dcterms:W3CDTF">2020-11-11T18:06:26Z</dcterms:modified>
</cp:coreProperties>
</file>